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4" r:id="rId3"/>
  </p:sldMasterIdLst>
  <p:notesMasterIdLst>
    <p:notesMasterId r:id="rId42"/>
  </p:notesMasterIdLst>
  <p:sldIdLst>
    <p:sldId id="256" r:id="rId4"/>
    <p:sldId id="257" r:id="rId5"/>
    <p:sldId id="258" r:id="rId6"/>
    <p:sldId id="262" r:id="rId7"/>
    <p:sldId id="266" r:id="rId8"/>
    <p:sldId id="283" r:id="rId9"/>
    <p:sldId id="267" r:id="rId10"/>
    <p:sldId id="306" r:id="rId11"/>
    <p:sldId id="269" r:id="rId12"/>
    <p:sldId id="275" r:id="rId13"/>
    <p:sldId id="274" r:id="rId14"/>
    <p:sldId id="294" r:id="rId15"/>
    <p:sldId id="273" r:id="rId16"/>
    <p:sldId id="289" r:id="rId17"/>
    <p:sldId id="285" r:id="rId18"/>
    <p:sldId id="290" r:id="rId19"/>
    <p:sldId id="302" r:id="rId20"/>
    <p:sldId id="296" r:id="rId21"/>
    <p:sldId id="298" r:id="rId22"/>
    <p:sldId id="299" r:id="rId23"/>
    <p:sldId id="293" r:id="rId24"/>
    <p:sldId id="324" r:id="rId25"/>
    <p:sldId id="300" r:id="rId26"/>
    <p:sldId id="301" r:id="rId27"/>
    <p:sldId id="315" r:id="rId28"/>
    <p:sldId id="323" r:id="rId29"/>
    <p:sldId id="311" r:id="rId30"/>
    <p:sldId id="308" r:id="rId31"/>
    <p:sldId id="319" r:id="rId32"/>
    <p:sldId id="320" r:id="rId33"/>
    <p:sldId id="318" r:id="rId34"/>
    <p:sldId id="279" r:id="rId35"/>
    <p:sldId id="321" r:id="rId36"/>
    <p:sldId id="322" r:id="rId37"/>
    <p:sldId id="295" r:id="rId38"/>
    <p:sldId id="305" r:id="rId39"/>
    <p:sldId id="303" r:id="rId40"/>
    <p:sldId id="260" r:id="rId4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a:srgbClr val="008438"/>
    <a:srgbClr val="0C3A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2" autoAdjust="0"/>
    <p:restoredTop sz="94660"/>
  </p:normalViewPr>
  <p:slideViewPr>
    <p:cSldViewPr>
      <p:cViewPr>
        <p:scale>
          <a:sx n="72" d="100"/>
          <a:sy n="72" d="100"/>
        </p:scale>
        <p:origin x="-678" y="24"/>
      </p:cViewPr>
      <p:guideLst>
        <p:guide orient="horz" pos="2160"/>
        <p:guide pos="2880"/>
      </p:guideLst>
    </p:cSldViewPr>
  </p:slideViewPr>
  <p:notesTextViewPr>
    <p:cViewPr>
      <p:scale>
        <a:sx n="1" d="1"/>
        <a:sy n="1" d="1"/>
      </p:scale>
      <p:origin x="0" y="0"/>
    </p:cViewPr>
  </p:notesTextViewPr>
  <p:sorterViewPr>
    <p:cViewPr>
      <p:scale>
        <a:sx n="100" d="100"/>
        <a:sy n="100" d="100"/>
      </p:scale>
      <p:origin x="0" y="6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B4C219-FE16-4999-86BE-389867392E10}" type="datetimeFigureOut">
              <a:rPr lang="cs-CZ" smtClean="0"/>
              <a:t>25.10.2018</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F279D-9E66-4C91-8CD1-B6DFB80D5E80}" type="slidenum">
              <a:rPr lang="cs-CZ" smtClean="0"/>
              <a:t>‹Nr.›</a:t>
            </a:fld>
            <a:endParaRPr lang="cs-CZ"/>
          </a:p>
        </p:txBody>
      </p:sp>
    </p:spTree>
    <p:extLst>
      <p:ext uri="{BB962C8B-B14F-4D97-AF65-F5344CB8AC3E}">
        <p14:creationId xmlns:p14="http://schemas.microsoft.com/office/powerpoint/2010/main" val="558367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Die angehängte Karte zeigt den Korridor für die NBS DD-Prag gemäß LEP 2013. Wir haben diesen in unsere GIS-Projekt integriert und die Darstellung durch die von den tschechischen und sächsischen Geologen ausgewiesenen Problembereiche ergänzt. Die 3-gestufte Darstellung basiert auf der Auswertung vorhandener strukturgeologischer Kartenwerke und den bisher im Betrachtungsraum durchgeführten geophysikalischen Messungen. Sie ist quasi „brandaktuell“. Die Abstufung versteht sich wie bei einem Ampelsystem von Rot (besonders hohes geotechnisches Risiko) nach blau (geringeres geotechnisches Risiko). Technisch ist sicher alles machbar, aber es ist wie überall eine Frage der technischen Aufwendungen, der Beherrschbarkeit und damit der Kosten für Bau, Betrieb und Wartung. Wir möchten daher unseren Vorschlag, den Korridor für das Raumordnungsverfahren am Korridor des LEP zu orientieren mit der angehängten Karte bekräftigen und argumentativ untermauern.</a:t>
            </a:r>
          </a:p>
          <a:p>
            <a:endParaRPr lang="de-DE" dirty="0"/>
          </a:p>
        </p:txBody>
      </p:sp>
      <p:sp>
        <p:nvSpPr>
          <p:cNvPr id="4" name="Foliennummernplatzhalter 3"/>
          <p:cNvSpPr>
            <a:spLocks noGrp="1"/>
          </p:cNvSpPr>
          <p:nvPr>
            <p:ph type="sldNum" sz="quarter" idx="10"/>
          </p:nvPr>
        </p:nvSpPr>
        <p:spPr/>
        <p:txBody>
          <a:bodyPr/>
          <a:lstStyle/>
          <a:p>
            <a:fld id="{512F279D-9E66-4C91-8CD1-B6DFB80D5E80}" type="slidenum">
              <a:rPr lang="cs-CZ" smtClean="0"/>
              <a:t>27</a:t>
            </a:fld>
            <a:endParaRPr lang="cs-CZ"/>
          </a:p>
        </p:txBody>
      </p:sp>
    </p:spTree>
    <p:extLst>
      <p:ext uri="{BB962C8B-B14F-4D97-AF65-F5344CB8AC3E}">
        <p14:creationId xmlns:p14="http://schemas.microsoft.com/office/powerpoint/2010/main" val="1431703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fld id="{512F279D-9E66-4C91-8CD1-B6DFB80D5E80}" type="slidenum">
              <a:rPr lang="cs-CZ" smtClean="0"/>
              <a:pPr/>
              <a:t>28</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539552" y="1628800"/>
            <a:ext cx="8136904" cy="1470025"/>
          </a:xfrm>
        </p:spPr>
        <p:txBody>
          <a:bodyPr>
            <a:normAutofit/>
          </a:bodyPr>
          <a:lstStyle>
            <a:lvl1pPr>
              <a:defRPr sz="3600">
                <a:solidFill>
                  <a:srgbClr val="008438"/>
                </a:solidFill>
              </a:defRPr>
            </a:lvl1pPr>
          </a:lstStyle>
          <a:p>
            <a:r>
              <a:rPr lang="cs-CZ" dirty="0" smtClean="0"/>
              <a:t>Kliknutím lze upravit styl.</a:t>
            </a:r>
            <a:endParaRPr lang="cs-CZ" dirty="0"/>
          </a:p>
        </p:txBody>
      </p:sp>
      <p:sp>
        <p:nvSpPr>
          <p:cNvPr id="3" name="Podnadpis 2"/>
          <p:cNvSpPr>
            <a:spLocks noGrp="1"/>
          </p:cNvSpPr>
          <p:nvPr>
            <p:ph type="subTitle" idx="1"/>
          </p:nvPr>
        </p:nvSpPr>
        <p:spPr>
          <a:xfrm>
            <a:off x="539552" y="3645024"/>
            <a:ext cx="8136904" cy="1993776"/>
          </a:xfrm>
        </p:spPr>
        <p:txBody>
          <a:bodyPr>
            <a:normAutofit/>
          </a:bodyPr>
          <a:lstStyle>
            <a:lvl1pPr marL="0" indent="0" algn="l">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smtClean="0"/>
              <a:t>Kliknutím lze upravit styl předlohy.</a:t>
            </a:r>
            <a:endParaRPr lang="cs-CZ" dirty="0"/>
          </a:p>
        </p:txBody>
      </p:sp>
      <p:sp>
        <p:nvSpPr>
          <p:cNvPr id="6"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8" name="Přímá spojnice 7"/>
          <p:cNvCxnSpPr/>
          <p:nvPr userDrawn="1"/>
        </p:nvCxnSpPr>
        <p:spPr>
          <a:xfrm>
            <a:off x="0" y="103595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6376" y="88604"/>
            <a:ext cx="1072912" cy="820116"/>
          </a:xfrm>
          <a:prstGeom prst="rect">
            <a:avLst/>
          </a:prstGeom>
        </p:spPr>
      </p:pic>
      <p:cxnSp>
        <p:nvCxnSpPr>
          <p:cNvPr id="15" name="Přímá spojnice 14"/>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32547494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1196751"/>
            <a:ext cx="54864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9"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10" name="Přímá spojnice 9"/>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31679030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8"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9" name="Přímá spojnice 8"/>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104034866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124744"/>
            <a:ext cx="2057400" cy="5001419"/>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124744"/>
            <a:ext cx="6019800" cy="500141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8"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9" name="Přímá spojnice 8"/>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116636869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539552" y="1628800"/>
            <a:ext cx="8136904" cy="1470025"/>
          </a:xfrm>
        </p:spPr>
        <p:txBody>
          <a:bodyPr>
            <a:normAutofit/>
          </a:bodyPr>
          <a:lstStyle>
            <a:lvl1pPr>
              <a:defRPr sz="3600">
                <a:solidFill>
                  <a:srgbClr val="008438"/>
                </a:solidFill>
              </a:defRPr>
            </a:lvl1pPr>
          </a:lstStyle>
          <a:p>
            <a:r>
              <a:rPr lang="cs-CZ" dirty="0" smtClean="0"/>
              <a:t>Kliknutím lze upravit styl.</a:t>
            </a:r>
            <a:endParaRPr lang="cs-CZ" dirty="0"/>
          </a:p>
        </p:txBody>
      </p:sp>
      <p:sp>
        <p:nvSpPr>
          <p:cNvPr id="3" name="Podnadpis 2"/>
          <p:cNvSpPr>
            <a:spLocks noGrp="1"/>
          </p:cNvSpPr>
          <p:nvPr>
            <p:ph type="subTitle" idx="1"/>
          </p:nvPr>
        </p:nvSpPr>
        <p:spPr>
          <a:xfrm>
            <a:off x="539552" y="3645024"/>
            <a:ext cx="8136904" cy="1993776"/>
          </a:xfrm>
        </p:spPr>
        <p:txBody>
          <a:bodyPr>
            <a:normAutofit/>
          </a:bodyPr>
          <a:lstStyle>
            <a:lvl1pPr marL="0" indent="0" algn="l">
              <a:buNone/>
              <a:defRPr sz="28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smtClean="0"/>
              <a:t>Kliknutím lze upravit styl předlohy.</a:t>
            </a:r>
            <a:endParaRPr lang="cs-CZ" dirty="0"/>
          </a:p>
        </p:txBody>
      </p:sp>
      <p:sp>
        <p:nvSpPr>
          <p:cNvPr id="6"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8" name="Přímá spojnice 7"/>
          <p:cNvCxnSpPr/>
          <p:nvPr userDrawn="1"/>
        </p:nvCxnSpPr>
        <p:spPr>
          <a:xfrm>
            <a:off x="0" y="103595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614" y="252951"/>
            <a:ext cx="2586876" cy="553698"/>
          </a:xfrm>
          <a:prstGeom prst="rect">
            <a:avLst/>
          </a:prstGeom>
        </p:spPr>
      </p:pic>
      <p:pic>
        <p:nvPicPr>
          <p:cNvPr id="14" name="Obráze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376" y="88604"/>
            <a:ext cx="1072912" cy="820116"/>
          </a:xfrm>
          <a:prstGeom prst="rect">
            <a:avLst/>
          </a:prstGeom>
        </p:spPr>
      </p:pic>
      <p:cxnSp>
        <p:nvCxnSpPr>
          <p:cNvPr id="15" name="Přímá spojnice 14"/>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116277292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1243593"/>
            <a:ext cx="8229600" cy="889263"/>
          </a:xfrm>
        </p:spPr>
        <p:txBody>
          <a:bodyPr>
            <a:normAutofit/>
          </a:bodyPr>
          <a:lstStyle>
            <a:lvl1pPr>
              <a:defRPr sz="2800">
                <a:solidFill>
                  <a:srgbClr val="008438"/>
                </a:solidFill>
              </a:defRPr>
            </a:lvl1pPr>
          </a:lstStyle>
          <a:p>
            <a:r>
              <a:rPr lang="cs-CZ" dirty="0" smtClean="0"/>
              <a:t>Kliknutím lze upravit styl.</a:t>
            </a:r>
            <a:endParaRPr lang="cs-CZ" dirty="0"/>
          </a:p>
        </p:txBody>
      </p:sp>
      <p:sp>
        <p:nvSpPr>
          <p:cNvPr id="7"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8" name="Přímá spojnice 7"/>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16282222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8"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9" name="Přímá spojnice 8"/>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32587436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467544" y="4406900"/>
            <a:ext cx="8208912"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467544" y="2906713"/>
            <a:ext cx="820891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8"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9" name="Přímá spojnice 8"/>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38885698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2492896"/>
            <a:ext cx="4038600" cy="3672408"/>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obsah 3"/>
          <p:cNvSpPr>
            <a:spLocks noGrp="1"/>
          </p:cNvSpPr>
          <p:nvPr>
            <p:ph sz="half" idx="2"/>
          </p:nvPr>
        </p:nvSpPr>
        <p:spPr>
          <a:xfrm>
            <a:off x="4637856" y="2492896"/>
            <a:ext cx="4038600" cy="3672408"/>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10" name="Přímá spojnice 9"/>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9888677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2429198"/>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Kliknutím lze upravit styly předlohy textu.</a:t>
            </a:r>
          </a:p>
        </p:txBody>
      </p:sp>
      <p:sp>
        <p:nvSpPr>
          <p:cNvPr id="4" name="Zástupný symbol pro obsah 3"/>
          <p:cNvSpPr>
            <a:spLocks noGrp="1"/>
          </p:cNvSpPr>
          <p:nvPr>
            <p:ph sz="half" idx="2"/>
          </p:nvPr>
        </p:nvSpPr>
        <p:spPr>
          <a:xfrm>
            <a:off x="457200" y="3078112"/>
            <a:ext cx="4040188" cy="31592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text 4"/>
          <p:cNvSpPr>
            <a:spLocks noGrp="1"/>
          </p:cNvSpPr>
          <p:nvPr>
            <p:ph type="body" sz="quarter" idx="3"/>
          </p:nvPr>
        </p:nvSpPr>
        <p:spPr>
          <a:xfrm>
            <a:off x="4645025" y="2429198"/>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Kliknutím lze upravit styly předlohy textu.</a:t>
            </a:r>
          </a:p>
        </p:txBody>
      </p:sp>
      <p:sp>
        <p:nvSpPr>
          <p:cNvPr id="6" name="Zástupný symbol pro obsah 5"/>
          <p:cNvSpPr>
            <a:spLocks noGrp="1"/>
          </p:cNvSpPr>
          <p:nvPr>
            <p:ph sz="quarter" idx="4"/>
          </p:nvPr>
        </p:nvSpPr>
        <p:spPr>
          <a:xfrm>
            <a:off x="4645025" y="3068960"/>
            <a:ext cx="4041775" cy="316835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1"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12" name="Přímá spojnice 11"/>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16274232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7"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8" name="Přímá spojnice 7"/>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24375896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1243593"/>
            <a:ext cx="8229600" cy="889263"/>
          </a:xfrm>
        </p:spPr>
        <p:txBody>
          <a:bodyPr>
            <a:normAutofit/>
          </a:bodyPr>
          <a:lstStyle>
            <a:lvl1pPr>
              <a:defRPr sz="2800">
                <a:solidFill>
                  <a:srgbClr val="008438"/>
                </a:solidFill>
              </a:defRPr>
            </a:lvl1pPr>
          </a:lstStyle>
          <a:p>
            <a:r>
              <a:rPr lang="cs-CZ" dirty="0" smtClean="0"/>
              <a:t>Kliknutím lze upravit styl.</a:t>
            </a:r>
            <a:endParaRPr lang="cs-CZ" dirty="0"/>
          </a:p>
        </p:txBody>
      </p:sp>
      <p:sp>
        <p:nvSpPr>
          <p:cNvPr id="7"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8" name="Přímá spojnice 7"/>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11178858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7" name="Přímá spojnice 6"/>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1503749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67544" y="1124744"/>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1124744"/>
            <a:ext cx="5111750"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text 3"/>
          <p:cNvSpPr>
            <a:spLocks noGrp="1"/>
          </p:cNvSpPr>
          <p:nvPr>
            <p:ph type="body" sz="half" idx="2"/>
          </p:nvPr>
        </p:nvSpPr>
        <p:spPr>
          <a:xfrm>
            <a:off x="457200" y="2348880"/>
            <a:ext cx="3008313" cy="37772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Kliknutím lze upravit styly předlohy textu.</a:t>
            </a:r>
          </a:p>
        </p:txBody>
      </p:sp>
      <p:sp>
        <p:nvSpPr>
          <p:cNvPr id="9"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10" name="Přímá spojnice 9"/>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4866913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1196751"/>
            <a:ext cx="54864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9"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10" name="Přímá spojnice 9"/>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28089848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8"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9" name="Přímá spojnice 8"/>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391928841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124744"/>
            <a:ext cx="2057400" cy="5001419"/>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124744"/>
            <a:ext cx="6019800" cy="500141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8"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9" name="Přímá spojnice 8"/>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spTree>
    <p:extLst>
      <p:ext uri="{BB962C8B-B14F-4D97-AF65-F5344CB8AC3E}">
        <p14:creationId xmlns:p14="http://schemas.microsoft.com/office/powerpoint/2010/main" val="5942056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Picture 8" descr="SMUL_001_O_RGB"/>
          <p:cNvPicPr>
            <a:picLocks noChangeAspect="1" noChangeArrowheads="1"/>
          </p:cNvPicPr>
          <p:nvPr userDrawn="1"/>
        </p:nvPicPr>
        <p:blipFill>
          <a:blip r:embed="rId2"/>
          <a:srcRect/>
          <a:stretch>
            <a:fillRect/>
          </a:stretch>
        </p:blipFill>
        <p:spPr bwMode="auto">
          <a:xfrm>
            <a:off x="5078413" y="404813"/>
            <a:ext cx="3627437" cy="504825"/>
          </a:xfrm>
          <a:prstGeom prst="rect">
            <a:avLst/>
          </a:prstGeom>
          <a:noFill/>
          <a:ln w="9525">
            <a:noFill/>
            <a:miter lim="800000"/>
            <a:headEnd/>
            <a:tailEnd/>
          </a:ln>
        </p:spPr>
      </p:pic>
      <p:sp>
        <p:nvSpPr>
          <p:cNvPr id="110597" name="Rectangle 5"/>
          <p:cNvSpPr>
            <a:spLocks noGrp="1" noChangeArrowheads="1"/>
          </p:cNvSpPr>
          <p:nvPr>
            <p:ph type="subTitle" idx="1"/>
          </p:nvPr>
        </p:nvSpPr>
        <p:spPr>
          <a:xfrm>
            <a:off x="438150" y="1579563"/>
            <a:ext cx="6654800" cy="360362"/>
          </a:xfrm>
        </p:spPr>
        <p:txBody>
          <a:bodyPr wrap="none" anchor="b"/>
          <a:lstStyle>
            <a:lvl1pPr marL="0" indent="0">
              <a:buFont typeface="Arial Unicode MS" pitchFamily="34" charset="-128"/>
              <a:buNone/>
              <a:defRPr sz="2400">
                <a:solidFill>
                  <a:schemeClr val="accent1"/>
                </a:solidFill>
              </a:defRPr>
            </a:lvl1pPr>
          </a:lstStyle>
          <a:p>
            <a:pPr lvl="0"/>
            <a:r>
              <a:rPr lang="de-DE" altLang="de-DE" noProof="0" smtClean="0"/>
              <a:t>Formatvorlage des Untertitelmasters durch Klicken bearbeiten</a:t>
            </a:r>
          </a:p>
        </p:txBody>
      </p:sp>
      <p:sp>
        <p:nvSpPr>
          <p:cNvPr id="5" name="Titel 4"/>
          <p:cNvSpPr>
            <a:spLocks noGrp="1"/>
          </p:cNvSpPr>
          <p:nvPr>
            <p:ph type="title"/>
          </p:nvPr>
        </p:nvSpPr>
        <p:spPr/>
        <p:txBody>
          <a:bodyPr/>
          <a:lstStyle/>
          <a:p>
            <a:r>
              <a:rPr lang="de-DE" smtClean="0"/>
              <a:t>Titelmasterformat durch Klicken bearbeiten</a:t>
            </a:r>
            <a:endParaRPr lang="de-DE"/>
          </a:p>
        </p:txBody>
      </p:sp>
      <p:sp>
        <p:nvSpPr>
          <p:cNvPr id="6" name="Datumsplatzhalter 1"/>
          <p:cNvSpPr>
            <a:spLocks noGrp="1"/>
          </p:cNvSpPr>
          <p:nvPr>
            <p:ph type="dt" sz="half" idx="10"/>
          </p:nvPr>
        </p:nvSpPr>
        <p:spPr/>
        <p:txBody>
          <a:bodyPr/>
          <a:lstStyle>
            <a:lvl1pPr>
              <a:defRPr/>
            </a:lvl1pPr>
          </a:lstStyle>
          <a:p>
            <a:pPr>
              <a:defRPr/>
            </a:pPr>
            <a:r>
              <a:rPr lang="de-DE" altLang="de-DE"/>
              <a:t>|  </a:t>
            </a:r>
            <a:fld id="{53FD3517-46DD-4070-8859-3C286A7AA9CC}" type="datetime1">
              <a:rPr lang="de-DE" altLang="de-DE"/>
              <a:pPr>
                <a:defRPr/>
              </a:pPr>
              <a:t>25.10.2018</a:t>
            </a:fld>
            <a:r>
              <a:rPr lang="de-DE" altLang="de-DE"/>
              <a:t>  |  </a:t>
            </a:r>
            <a:r>
              <a:rPr lang="de-DE" altLang="de-DE">
                <a:solidFill>
                  <a:srgbClr val="008444"/>
                </a:solidFill>
              </a:rPr>
              <a:t>Ottomar Krentz, Sabine Kulikov</a:t>
            </a:r>
          </a:p>
        </p:txBody>
      </p:sp>
      <p:sp>
        <p:nvSpPr>
          <p:cNvPr id="7" name="Foliennummernplatzhalter 2"/>
          <p:cNvSpPr>
            <a:spLocks noGrp="1"/>
          </p:cNvSpPr>
          <p:nvPr>
            <p:ph type="sldNum" sz="quarter" idx="11"/>
          </p:nvPr>
        </p:nvSpPr>
        <p:spPr/>
        <p:txBody>
          <a:bodyPr/>
          <a:lstStyle>
            <a:lvl1pPr>
              <a:defRPr/>
            </a:lvl1pPr>
          </a:lstStyle>
          <a:p>
            <a:pPr>
              <a:defRPr/>
            </a:pPr>
            <a:fld id="{F5A977A6-8E69-47DF-ABE6-AA9157183AAB}" type="slidenum">
              <a:rPr lang="de-DE" altLang="de-DE"/>
              <a:pPr>
                <a:defRPr/>
              </a:pPr>
              <a:t>‹Nr.›</a:t>
            </a:fld>
            <a:endParaRPr lang="de-DE" altLang="de-DE"/>
          </a:p>
        </p:txBody>
      </p:sp>
    </p:spTree>
    <p:extLst>
      <p:ext uri="{BB962C8B-B14F-4D97-AF65-F5344CB8AC3E}">
        <p14:creationId xmlns:p14="http://schemas.microsoft.com/office/powerpoint/2010/main" val="580472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pPr>
              <a:defRPr/>
            </a:pPr>
            <a:r>
              <a:rPr lang="de-DE" altLang="de-DE"/>
              <a:t>|  </a:t>
            </a:r>
            <a:fld id="{F4999DC1-FF61-409F-8AE4-9D17D757F1B0}" type="datetime1">
              <a:rPr lang="de-DE" altLang="de-DE"/>
              <a:pPr>
                <a:defRPr/>
              </a:pPr>
              <a:t>25.10.2018</a:t>
            </a:fld>
            <a:r>
              <a:rPr lang="de-DE" altLang="de-DE"/>
              <a:t>  |  </a:t>
            </a:r>
            <a:r>
              <a:rPr lang="de-DE" altLang="de-DE">
                <a:solidFill>
                  <a:srgbClr val="008444"/>
                </a:solidFill>
              </a:rPr>
              <a:t>Ottomar Krentz, Sabine Kulikov</a:t>
            </a:r>
          </a:p>
        </p:txBody>
      </p:sp>
      <p:sp>
        <p:nvSpPr>
          <p:cNvPr id="4" name="Foliennummernplatzhalter 3"/>
          <p:cNvSpPr>
            <a:spLocks noGrp="1"/>
          </p:cNvSpPr>
          <p:nvPr>
            <p:ph type="sldNum" sz="quarter" idx="11"/>
          </p:nvPr>
        </p:nvSpPr>
        <p:spPr/>
        <p:txBody>
          <a:bodyPr/>
          <a:lstStyle>
            <a:lvl1pPr>
              <a:defRPr/>
            </a:lvl1pPr>
          </a:lstStyle>
          <a:p>
            <a:pPr>
              <a:defRPr/>
            </a:pPr>
            <a:fld id="{77A82EB2-E295-435E-92F6-A1807E98D8A5}" type="slidenum">
              <a:rPr lang="de-DE" altLang="de-DE"/>
              <a:pPr>
                <a:defRPr/>
              </a:pPr>
              <a:t>‹Nr.›</a:t>
            </a:fld>
            <a:endParaRPr lang="de-DE" altLang="de-DE"/>
          </a:p>
        </p:txBody>
      </p:sp>
    </p:spTree>
    <p:extLst>
      <p:ext uri="{BB962C8B-B14F-4D97-AF65-F5344CB8AC3E}">
        <p14:creationId xmlns:p14="http://schemas.microsoft.com/office/powerpoint/2010/main" val="263239251"/>
      </p:ext>
    </p:extLst>
  </p:cSld>
  <p:clrMapOvr>
    <a:masterClrMapping/>
  </p:clrMapOvr>
  <p:transition spd="slow">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p:txBody>
          <a:bodyPr/>
          <a:lstStyle/>
          <a:p>
            <a:r>
              <a:rPr lang="de-DE" smtClean="0"/>
              <a:t>Titelmasterformat durch Klicken bearbeiten</a:t>
            </a:r>
            <a:endParaRPr lang="de-DE"/>
          </a:p>
        </p:txBody>
      </p:sp>
      <p:sp>
        <p:nvSpPr>
          <p:cNvPr id="4" name="Rectangle 3"/>
          <p:cNvSpPr>
            <a:spLocks noGrp="1" noChangeArrowheads="1"/>
          </p:cNvSpPr>
          <p:nvPr>
            <p:ph type="dt" sz="half" idx="10"/>
          </p:nvPr>
        </p:nvSpPr>
        <p:spPr>
          <a:ln/>
        </p:spPr>
        <p:txBody>
          <a:bodyPr/>
          <a:lstStyle>
            <a:lvl1pPr>
              <a:defRPr/>
            </a:lvl1pPr>
          </a:lstStyle>
          <a:p>
            <a:pPr>
              <a:defRPr/>
            </a:pPr>
            <a:r>
              <a:rPr lang="de-DE" altLang="de-DE"/>
              <a:t>|  </a:t>
            </a:r>
            <a:fld id="{7EA15AF3-8C8E-4F92-B877-ED4D0439E538}"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5" name="Rectangle 4"/>
          <p:cNvSpPr>
            <a:spLocks noGrp="1" noChangeArrowheads="1"/>
          </p:cNvSpPr>
          <p:nvPr>
            <p:ph type="sldNum" sz="quarter" idx="11"/>
          </p:nvPr>
        </p:nvSpPr>
        <p:spPr>
          <a:ln/>
        </p:spPr>
        <p:txBody>
          <a:bodyPr/>
          <a:lstStyle>
            <a:lvl1pPr>
              <a:defRPr/>
            </a:lvl1pPr>
          </a:lstStyle>
          <a:p>
            <a:pPr>
              <a:defRPr/>
            </a:pPr>
            <a:fld id="{A49B35A7-4090-4043-9C7E-6B182EA40060}" type="slidenum">
              <a:rPr lang="de-DE" altLang="de-DE"/>
              <a:pPr>
                <a:defRPr/>
              </a:pPr>
              <a:t>‹Nr.›</a:t>
            </a:fld>
            <a:endParaRPr lang="de-DE" altLang="de-DE"/>
          </a:p>
        </p:txBody>
      </p:sp>
    </p:spTree>
    <p:extLst>
      <p:ext uri="{BB962C8B-B14F-4D97-AF65-F5344CB8AC3E}">
        <p14:creationId xmlns:p14="http://schemas.microsoft.com/office/powerpoint/2010/main" val="1990844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3"/>
          <p:cNvSpPr>
            <a:spLocks noGrp="1" noChangeArrowheads="1"/>
          </p:cNvSpPr>
          <p:nvPr>
            <p:ph type="dt" sz="half" idx="10"/>
          </p:nvPr>
        </p:nvSpPr>
        <p:spPr>
          <a:ln/>
        </p:spPr>
        <p:txBody>
          <a:bodyPr/>
          <a:lstStyle>
            <a:lvl1pPr>
              <a:defRPr/>
            </a:lvl1pPr>
          </a:lstStyle>
          <a:p>
            <a:pPr>
              <a:defRPr/>
            </a:pPr>
            <a:r>
              <a:rPr lang="de-DE" altLang="de-DE"/>
              <a:t>|  </a:t>
            </a:r>
            <a:fld id="{6B7D0B81-F769-44B5-A388-094A5921F20E}"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5" name="Rectangle 4"/>
          <p:cNvSpPr>
            <a:spLocks noGrp="1" noChangeArrowheads="1"/>
          </p:cNvSpPr>
          <p:nvPr>
            <p:ph type="sldNum" sz="quarter" idx="11"/>
          </p:nvPr>
        </p:nvSpPr>
        <p:spPr>
          <a:ln/>
        </p:spPr>
        <p:txBody>
          <a:bodyPr/>
          <a:lstStyle>
            <a:lvl1pPr>
              <a:defRPr/>
            </a:lvl1pPr>
          </a:lstStyle>
          <a:p>
            <a:pPr>
              <a:defRPr/>
            </a:pPr>
            <a:fld id="{42B16E91-63CB-4612-BB0B-C414C4F8DFDD}" type="slidenum">
              <a:rPr lang="de-DE" altLang="de-DE"/>
              <a:pPr>
                <a:defRPr/>
              </a:pPr>
              <a:t>‹Nr.›</a:t>
            </a:fld>
            <a:endParaRPr lang="de-DE" altLang="de-DE"/>
          </a:p>
        </p:txBody>
      </p:sp>
    </p:spTree>
    <p:extLst>
      <p:ext uri="{BB962C8B-B14F-4D97-AF65-F5344CB8AC3E}">
        <p14:creationId xmlns:p14="http://schemas.microsoft.com/office/powerpoint/2010/main" val="2352478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38150" y="2381250"/>
            <a:ext cx="4057650"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2381250"/>
            <a:ext cx="4057650"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3"/>
          <p:cNvSpPr>
            <a:spLocks noGrp="1" noChangeArrowheads="1"/>
          </p:cNvSpPr>
          <p:nvPr>
            <p:ph type="dt" sz="half" idx="10"/>
          </p:nvPr>
        </p:nvSpPr>
        <p:spPr>
          <a:ln/>
        </p:spPr>
        <p:txBody>
          <a:bodyPr/>
          <a:lstStyle>
            <a:lvl1pPr>
              <a:defRPr/>
            </a:lvl1pPr>
          </a:lstStyle>
          <a:p>
            <a:pPr>
              <a:defRPr/>
            </a:pPr>
            <a:r>
              <a:rPr lang="de-DE" altLang="de-DE"/>
              <a:t>|  </a:t>
            </a:r>
            <a:fld id="{39A7C31A-CAC4-49C9-9CD1-F787F012BABE}"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6" name="Rectangle 4"/>
          <p:cNvSpPr>
            <a:spLocks noGrp="1" noChangeArrowheads="1"/>
          </p:cNvSpPr>
          <p:nvPr>
            <p:ph type="sldNum" sz="quarter" idx="11"/>
          </p:nvPr>
        </p:nvSpPr>
        <p:spPr>
          <a:ln/>
        </p:spPr>
        <p:txBody>
          <a:bodyPr/>
          <a:lstStyle>
            <a:lvl1pPr>
              <a:defRPr/>
            </a:lvl1pPr>
          </a:lstStyle>
          <a:p>
            <a:pPr>
              <a:defRPr/>
            </a:pPr>
            <a:fld id="{82D975E8-5ADF-4CEC-8A05-2EBA818337E9}" type="slidenum">
              <a:rPr lang="de-DE" altLang="de-DE"/>
              <a:pPr>
                <a:defRPr/>
              </a:pPr>
              <a:t>‹Nr.›</a:t>
            </a:fld>
            <a:endParaRPr lang="de-DE" altLang="de-DE"/>
          </a:p>
        </p:txBody>
      </p:sp>
    </p:spTree>
    <p:extLst>
      <p:ext uri="{BB962C8B-B14F-4D97-AF65-F5344CB8AC3E}">
        <p14:creationId xmlns:p14="http://schemas.microsoft.com/office/powerpoint/2010/main" val="215502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8"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9" name="Přímá spojnice 8"/>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59382779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3"/>
          <p:cNvSpPr>
            <a:spLocks noGrp="1" noChangeArrowheads="1"/>
          </p:cNvSpPr>
          <p:nvPr>
            <p:ph type="dt" sz="half" idx="10"/>
          </p:nvPr>
        </p:nvSpPr>
        <p:spPr>
          <a:ln/>
        </p:spPr>
        <p:txBody>
          <a:bodyPr/>
          <a:lstStyle>
            <a:lvl1pPr>
              <a:defRPr/>
            </a:lvl1pPr>
          </a:lstStyle>
          <a:p>
            <a:pPr>
              <a:defRPr/>
            </a:pPr>
            <a:r>
              <a:rPr lang="de-DE" altLang="de-DE"/>
              <a:t>|  </a:t>
            </a:r>
            <a:fld id="{BFB6C823-5E71-4BD9-9B60-ECF42F61E8B6}"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8" name="Rectangle 4"/>
          <p:cNvSpPr>
            <a:spLocks noGrp="1" noChangeArrowheads="1"/>
          </p:cNvSpPr>
          <p:nvPr>
            <p:ph type="sldNum" sz="quarter" idx="11"/>
          </p:nvPr>
        </p:nvSpPr>
        <p:spPr>
          <a:ln/>
        </p:spPr>
        <p:txBody>
          <a:bodyPr/>
          <a:lstStyle>
            <a:lvl1pPr>
              <a:defRPr/>
            </a:lvl1pPr>
          </a:lstStyle>
          <a:p>
            <a:pPr>
              <a:defRPr/>
            </a:pPr>
            <a:fld id="{2EBDE4CE-0B0B-4A57-A964-FD7F0E76F2D5}" type="slidenum">
              <a:rPr lang="de-DE" altLang="de-DE"/>
              <a:pPr>
                <a:defRPr/>
              </a:pPr>
              <a:t>‹Nr.›</a:t>
            </a:fld>
            <a:endParaRPr lang="de-DE" altLang="de-DE"/>
          </a:p>
        </p:txBody>
      </p:sp>
    </p:spTree>
    <p:extLst>
      <p:ext uri="{BB962C8B-B14F-4D97-AF65-F5344CB8AC3E}">
        <p14:creationId xmlns:p14="http://schemas.microsoft.com/office/powerpoint/2010/main" val="2305972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3"/>
          <p:cNvSpPr>
            <a:spLocks noGrp="1" noChangeArrowheads="1"/>
          </p:cNvSpPr>
          <p:nvPr>
            <p:ph type="dt" sz="half" idx="10"/>
          </p:nvPr>
        </p:nvSpPr>
        <p:spPr>
          <a:ln/>
        </p:spPr>
        <p:txBody>
          <a:bodyPr/>
          <a:lstStyle>
            <a:lvl1pPr>
              <a:defRPr/>
            </a:lvl1pPr>
          </a:lstStyle>
          <a:p>
            <a:pPr>
              <a:defRPr/>
            </a:pPr>
            <a:r>
              <a:rPr lang="de-DE" altLang="de-DE"/>
              <a:t>|  </a:t>
            </a:r>
            <a:fld id="{2CA58993-CE60-4232-940A-16679AA9A7D1}"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4" name="Rectangle 4"/>
          <p:cNvSpPr>
            <a:spLocks noGrp="1" noChangeArrowheads="1"/>
          </p:cNvSpPr>
          <p:nvPr>
            <p:ph type="sldNum" sz="quarter" idx="11"/>
          </p:nvPr>
        </p:nvSpPr>
        <p:spPr>
          <a:ln/>
        </p:spPr>
        <p:txBody>
          <a:bodyPr/>
          <a:lstStyle>
            <a:lvl1pPr>
              <a:defRPr/>
            </a:lvl1pPr>
          </a:lstStyle>
          <a:p>
            <a:pPr>
              <a:defRPr/>
            </a:pPr>
            <a:fld id="{8C9A1958-BDFC-47F8-BFDA-89154F44427E}" type="slidenum">
              <a:rPr lang="de-DE" altLang="de-DE"/>
              <a:pPr>
                <a:defRPr/>
              </a:pPr>
              <a:t>‹Nr.›</a:t>
            </a:fld>
            <a:endParaRPr lang="de-DE" altLang="de-DE"/>
          </a:p>
        </p:txBody>
      </p:sp>
    </p:spTree>
    <p:extLst>
      <p:ext uri="{BB962C8B-B14F-4D97-AF65-F5344CB8AC3E}">
        <p14:creationId xmlns:p14="http://schemas.microsoft.com/office/powerpoint/2010/main" val="3988826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r>
              <a:rPr lang="de-DE" altLang="de-DE"/>
              <a:t>|  </a:t>
            </a:r>
            <a:fld id="{8319BA58-379F-4FE8-A5A3-5F27236B9222}"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3" name="Rectangle 4"/>
          <p:cNvSpPr>
            <a:spLocks noGrp="1" noChangeArrowheads="1"/>
          </p:cNvSpPr>
          <p:nvPr>
            <p:ph type="sldNum" sz="quarter" idx="11"/>
          </p:nvPr>
        </p:nvSpPr>
        <p:spPr>
          <a:ln/>
        </p:spPr>
        <p:txBody>
          <a:bodyPr/>
          <a:lstStyle>
            <a:lvl1pPr>
              <a:defRPr/>
            </a:lvl1pPr>
          </a:lstStyle>
          <a:p>
            <a:pPr>
              <a:defRPr/>
            </a:pPr>
            <a:fld id="{87A2D0A9-6931-40F2-8B2E-61EBC3EEDD12}" type="slidenum">
              <a:rPr lang="de-DE" altLang="de-DE"/>
              <a:pPr>
                <a:defRPr/>
              </a:pPr>
              <a:t>‹Nr.›</a:t>
            </a:fld>
            <a:endParaRPr lang="de-DE" altLang="de-DE"/>
          </a:p>
        </p:txBody>
      </p:sp>
    </p:spTree>
    <p:extLst>
      <p:ext uri="{BB962C8B-B14F-4D97-AF65-F5344CB8AC3E}">
        <p14:creationId xmlns:p14="http://schemas.microsoft.com/office/powerpoint/2010/main" val="606568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3"/>
          <p:cNvSpPr>
            <a:spLocks noGrp="1" noChangeArrowheads="1"/>
          </p:cNvSpPr>
          <p:nvPr>
            <p:ph type="dt" sz="half" idx="10"/>
          </p:nvPr>
        </p:nvSpPr>
        <p:spPr>
          <a:ln/>
        </p:spPr>
        <p:txBody>
          <a:bodyPr/>
          <a:lstStyle>
            <a:lvl1pPr>
              <a:defRPr/>
            </a:lvl1pPr>
          </a:lstStyle>
          <a:p>
            <a:pPr>
              <a:defRPr/>
            </a:pPr>
            <a:r>
              <a:rPr lang="de-DE" altLang="de-DE"/>
              <a:t>|  </a:t>
            </a:r>
            <a:fld id="{F8313CD0-D474-45C5-9F24-95E6440DBA8F}"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6" name="Rectangle 4"/>
          <p:cNvSpPr>
            <a:spLocks noGrp="1" noChangeArrowheads="1"/>
          </p:cNvSpPr>
          <p:nvPr>
            <p:ph type="sldNum" sz="quarter" idx="11"/>
          </p:nvPr>
        </p:nvSpPr>
        <p:spPr>
          <a:ln/>
        </p:spPr>
        <p:txBody>
          <a:bodyPr/>
          <a:lstStyle>
            <a:lvl1pPr>
              <a:defRPr/>
            </a:lvl1pPr>
          </a:lstStyle>
          <a:p>
            <a:pPr>
              <a:defRPr/>
            </a:pPr>
            <a:fld id="{2AAC1228-3DE2-49D3-82ED-B06530E73D5E}" type="slidenum">
              <a:rPr lang="de-DE" altLang="de-DE"/>
              <a:pPr>
                <a:defRPr/>
              </a:pPr>
              <a:t>‹Nr.›</a:t>
            </a:fld>
            <a:endParaRPr lang="de-DE" altLang="de-DE"/>
          </a:p>
        </p:txBody>
      </p:sp>
    </p:spTree>
    <p:extLst>
      <p:ext uri="{BB962C8B-B14F-4D97-AF65-F5344CB8AC3E}">
        <p14:creationId xmlns:p14="http://schemas.microsoft.com/office/powerpoint/2010/main" val="3956631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3"/>
          <p:cNvSpPr>
            <a:spLocks noGrp="1" noChangeArrowheads="1"/>
          </p:cNvSpPr>
          <p:nvPr>
            <p:ph type="dt" sz="half" idx="10"/>
          </p:nvPr>
        </p:nvSpPr>
        <p:spPr>
          <a:ln/>
        </p:spPr>
        <p:txBody>
          <a:bodyPr/>
          <a:lstStyle>
            <a:lvl1pPr>
              <a:defRPr/>
            </a:lvl1pPr>
          </a:lstStyle>
          <a:p>
            <a:pPr>
              <a:defRPr/>
            </a:pPr>
            <a:r>
              <a:rPr lang="de-DE" altLang="de-DE"/>
              <a:t>|  </a:t>
            </a:r>
            <a:fld id="{A9ADB27B-9637-466E-87A1-740552492B53}"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6" name="Rectangle 4"/>
          <p:cNvSpPr>
            <a:spLocks noGrp="1" noChangeArrowheads="1"/>
          </p:cNvSpPr>
          <p:nvPr>
            <p:ph type="sldNum" sz="quarter" idx="11"/>
          </p:nvPr>
        </p:nvSpPr>
        <p:spPr>
          <a:ln/>
        </p:spPr>
        <p:txBody>
          <a:bodyPr/>
          <a:lstStyle>
            <a:lvl1pPr>
              <a:defRPr/>
            </a:lvl1pPr>
          </a:lstStyle>
          <a:p>
            <a:pPr>
              <a:defRPr/>
            </a:pPr>
            <a:fld id="{24900970-BF5F-4005-94DF-D99117234C2B}" type="slidenum">
              <a:rPr lang="de-DE" altLang="de-DE"/>
              <a:pPr>
                <a:defRPr/>
              </a:pPr>
              <a:t>‹Nr.›</a:t>
            </a:fld>
            <a:endParaRPr lang="de-DE" altLang="de-DE"/>
          </a:p>
        </p:txBody>
      </p:sp>
    </p:spTree>
    <p:extLst>
      <p:ext uri="{BB962C8B-B14F-4D97-AF65-F5344CB8AC3E}">
        <p14:creationId xmlns:p14="http://schemas.microsoft.com/office/powerpoint/2010/main" val="4081430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dt" sz="half" idx="10"/>
          </p:nvPr>
        </p:nvSpPr>
        <p:spPr>
          <a:ln/>
        </p:spPr>
        <p:txBody>
          <a:bodyPr/>
          <a:lstStyle>
            <a:lvl1pPr>
              <a:defRPr/>
            </a:lvl1pPr>
          </a:lstStyle>
          <a:p>
            <a:pPr>
              <a:defRPr/>
            </a:pPr>
            <a:r>
              <a:rPr lang="de-DE" altLang="de-DE"/>
              <a:t>|  </a:t>
            </a:r>
            <a:fld id="{E4E0BAB4-AE7A-41DE-873D-50B1630096EA}"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5" name="Rectangle 4"/>
          <p:cNvSpPr>
            <a:spLocks noGrp="1" noChangeArrowheads="1"/>
          </p:cNvSpPr>
          <p:nvPr>
            <p:ph type="sldNum" sz="quarter" idx="11"/>
          </p:nvPr>
        </p:nvSpPr>
        <p:spPr>
          <a:ln/>
        </p:spPr>
        <p:txBody>
          <a:bodyPr/>
          <a:lstStyle>
            <a:lvl1pPr>
              <a:defRPr/>
            </a:lvl1pPr>
          </a:lstStyle>
          <a:p>
            <a:pPr>
              <a:defRPr/>
            </a:pPr>
            <a:fld id="{1390B8CA-D7C1-4948-BAFE-74C34C339521}" type="slidenum">
              <a:rPr lang="de-DE" altLang="de-DE"/>
              <a:pPr>
                <a:defRPr/>
              </a:pPr>
              <a:t>‹Nr.›</a:t>
            </a:fld>
            <a:endParaRPr lang="de-DE" altLang="de-DE"/>
          </a:p>
        </p:txBody>
      </p:sp>
    </p:spTree>
    <p:extLst>
      <p:ext uri="{BB962C8B-B14F-4D97-AF65-F5344CB8AC3E}">
        <p14:creationId xmlns:p14="http://schemas.microsoft.com/office/powerpoint/2010/main" val="860691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8925" y="438150"/>
            <a:ext cx="2066925" cy="57912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38150" y="438150"/>
            <a:ext cx="6048375" cy="57912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dt" sz="half" idx="10"/>
          </p:nvPr>
        </p:nvSpPr>
        <p:spPr>
          <a:ln/>
        </p:spPr>
        <p:txBody>
          <a:bodyPr/>
          <a:lstStyle>
            <a:lvl1pPr>
              <a:defRPr/>
            </a:lvl1pPr>
          </a:lstStyle>
          <a:p>
            <a:pPr>
              <a:defRPr/>
            </a:pPr>
            <a:r>
              <a:rPr lang="de-DE" altLang="de-DE"/>
              <a:t>|  </a:t>
            </a:r>
            <a:fld id="{2929DB70-CFA8-42B2-AD37-324CF09666BC}"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5" name="Rectangle 4"/>
          <p:cNvSpPr>
            <a:spLocks noGrp="1" noChangeArrowheads="1"/>
          </p:cNvSpPr>
          <p:nvPr>
            <p:ph type="sldNum" sz="quarter" idx="11"/>
          </p:nvPr>
        </p:nvSpPr>
        <p:spPr>
          <a:ln/>
        </p:spPr>
        <p:txBody>
          <a:bodyPr/>
          <a:lstStyle>
            <a:lvl1pPr>
              <a:defRPr/>
            </a:lvl1pPr>
          </a:lstStyle>
          <a:p>
            <a:pPr>
              <a:defRPr/>
            </a:pPr>
            <a:fld id="{850D5AFE-F6BB-4383-8B42-60BB4027D914}" type="slidenum">
              <a:rPr lang="de-DE" altLang="de-DE"/>
              <a:pPr>
                <a:defRPr/>
              </a:pPr>
              <a:t>‹Nr.›</a:t>
            </a:fld>
            <a:endParaRPr lang="de-DE" altLang="de-DE"/>
          </a:p>
        </p:txBody>
      </p:sp>
    </p:spTree>
    <p:extLst>
      <p:ext uri="{BB962C8B-B14F-4D97-AF65-F5344CB8AC3E}">
        <p14:creationId xmlns:p14="http://schemas.microsoft.com/office/powerpoint/2010/main" val="3002464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38150" y="438150"/>
            <a:ext cx="6654800" cy="1190625"/>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38150" y="2381250"/>
            <a:ext cx="4057650" cy="38481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2381250"/>
            <a:ext cx="4057650" cy="38481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3"/>
          <p:cNvSpPr>
            <a:spLocks noGrp="1" noChangeArrowheads="1"/>
          </p:cNvSpPr>
          <p:nvPr>
            <p:ph type="dt" sz="half" idx="10"/>
          </p:nvPr>
        </p:nvSpPr>
        <p:spPr>
          <a:ln/>
        </p:spPr>
        <p:txBody>
          <a:bodyPr/>
          <a:lstStyle>
            <a:lvl1pPr>
              <a:defRPr/>
            </a:lvl1pPr>
          </a:lstStyle>
          <a:p>
            <a:pPr>
              <a:defRPr/>
            </a:pPr>
            <a:r>
              <a:rPr lang="de-DE" altLang="de-DE"/>
              <a:t>|  </a:t>
            </a:r>
            <a:fld id="{CE7D9951-E9EE-42CD-AD14-D909BD705500}" type="datetime1">
              <a:rPr lang="de-DE" altLang="de-DE" smtClean="0"/>
              <a:pPr>
                <a:defRPr/>
              </a:pPr>
              <a:t>25.10.2018</a:t>
            </a:fld>
            <a:r>
              <a:rPr lang="de-DE" altLang="de-DE" smtClean="0"/>
              <a:t>  </a:t>
            </a:r>
            <a:r>
              <a:rPr lang="de-DE" altLang="de-DE"/>
              <a:t>|  </a:t>
            </a:r>
            <a:r>
              <a:rPr lang="de-DE" altLang="de-DE">
                <a:solidFill>
                  <a:srgbClr val="008444"/>
                </a:solidFill>
              </a:rPr>
              <a:t>Ottomar Krentz, Sabine Kulikov</a:t>
            </a:r>
          </a:p>
        </p:txBody>
      </p:sp>
      <p:sp>
        <p:nvSpPr>
          <p:cNvPr id="6" name="Rectangle 4"/>
          <p:cNvSpPr>
            <a:spLocks noGrp="1" noChangeArrowheads="1"/>
          </p:cNvSpPr>
          <p:nvPr>
            <p:ph type="sldNum" sz="quarter" idx="11"/>
          </p:nvPr>
        </p:nvSpPr>
        <p:spPr>
          <a:ln/>
        </p:spPr>
        <p:txBody>
          <a:bodyPr/>
          <a:lstStyle>
            <a:lvl1pPr>
              <a:defRPr/>
            </a:lvl1pPr>
          </a:lstStyle>
          <a:p>
            <a:pPr>
              <a:defRPr/>
            </a:pPr>
            <a:fld id="{7A59C26D-E9E0-4399-ABE5-A1A0C9D3F5FB}" type="slidenum">
              <a:rPr lang="de-DE" altLang="de-DE"/>
              <a:pPr>
                <a:defRPr/>
              </a:pPr>
              <a:t>‹Nr.›</a:t>
            </a:fld>
            <a:endParaRPr lang="de-DE" altLang="de-DE"/>
          </a:p>
        </p:txBody>
      </p:sp>
    </p:spTree>
    <p:extLst>
      <p:ext uri="{BB962C8B-B14F-4D97-AF65-F5344CB8AC3E}">
        <p14:creationId xmlns:p14="http://schemas.microsoft.com/office/powerpoint/2010/main" val="243239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467544" y="4406900"/>
            <a:ext cx="8208912"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467544" y="2906713"/>
            <a:ext cx="820891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8"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9" name="Přímá spojnice 8"/>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40665009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2492896"/>
            <a:ext cx="4038600" cy="3672408"/>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obsah 3"/>
          <p:cNvSpPr>
            <a:spLocks noGrp="1"/>
          </p:cNvSpPr>
          <p:nvPr>
            <p:ph sz="half" idx="2"/>
          </p:nvPr>
        </p:nvSpPr>
        <p:spPr>
          <a:xfrm>
            <a:off x="4637856" y="2492896"/>
            <a:ext cx="4038600" cy="3672408"/>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10" name="Přímá spojnice 9"/>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41335188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2429198"/>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Kliknutím lze upravit styly předlohy textu.</a:t>
            </a:r>
          </a:p>
        </p:txBody>
      </p:sp>
      <p:sp>
        <p:nvSpPr>
          <p:cNvPr id="4" name="Zástupný symbol pro obsah 3"/>
          <p:cNvSpPr>
            <a:spLocks noGrp="1"/>
          </p:cNvSpPr>
          <p:nvPr>
            <p:ph sz="half" idx="2"/>
          </p:nvPr>
        </p:nvSpPr>
        <p:spPr>
          <a:xfrm>
            <a:off x="457200" y="3078112"/>
            <a:ext cx="4040188" cy="31592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text 4"/>
          <p:cNvSpPr>
            <a:spLocks noGrp="1"/>
          </p:cNvSpPr>
          <p:nvPr>
            <p:ph type="body" sz="quarter" idx="3"/>
          </p:nvPr>
        </p:nvSpPr>
        <p:spPr>
          <a:xfrm>
            <a:off x="4645025" y="2429198"/>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Kliknutím lze upravit styly předlohy textu.</a:t>
            </a:r>
          </a:p>
        </p:txBody>
      </p:sp>
      <p:sp>
        <p:nvSpPr>
          <p:cNvPr id="6" name="Zástupný symbol pro obsah 5"/>
          <p:cNvSpPr>
            <a:spLocks noGrp="1"/>
          </p:cNvSpPr>
          <p:nvPr>
            <p:ph sz="quarter" idx="4"/>
          </p:nvPr>
        </p:nvSpPr>
        <p:spPr>
          <a:xfrm>
            <a:off x="4645025" y="3068960"/>
            <a:ext cx="4041775" cy="316835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1"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12" name="Přímá spojnice 11"/>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7104593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7"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8" name="Přímá spojnice 7"/>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29276508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7" name="Přímá spojnice 6"/>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33371203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67544" y="1124744"/>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1124744"/>
            <a:ext cx="5111750"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text 3"/>
          <p:cNvSpPr>
            <a:spLocks noGrp="1"/>
          </p:cNvSpPr>
          <p:nvPr>
            <p:ph type="body" sz="half" idx="2"/>
          </p:nvPr>
        </p:nvSpPr>
        <p:spPr>
          <a:xfrm>
            <a:off x="457200" y="2348880"/>
            <a:ext cx="3008313" cy="37772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Kliknutím lze upravit styly předlohy textu.</a:t>
            </a:r>
          </a:p>
        </p:txBody>
      </p:sp>
      <p:sp>
        <p:nvSpPr>
          <p:cNvPr id="9" name="Zástupný symbol pro číslo snímku 5"/>
          <p:cNvSpPr>
            <a:spLocks noGrp="1"/>
          </p:cNvSpPr>
          <p:nvPr>
            <p:ph type="sldNum" sz="quarter" idx="12"/>
          </p:nvPr>
        </p:nvSpPr>
        <p:spPr>
          <a:xfrm>
            <a:off x="7812360" y="6356350"/>
            <a:ext cx="874440" cy="365125"/>
          </a:xfrm>
          <a:prstGeom prst="rect">
            <a:avLst/>
          </a:prstGeom>
        </p:spPr>
        <p:txBody>
          <a:bodyP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10" name="Přímá spojnice 9"/>
          <p:cNvCxnSpPr/>
          <p:nvPr userDrawn="1"/>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Zástupný symbol pro zápatí 4"/>
          <p:cNvSpPr>
            <a:spLocks noGrp="1"/>
          </p:cNvSpPr>
          <p:nvPr>
            <p:ph type="ftr" sz="quarter" idx="11"/>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11592430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1243593"/>
            <a:ext cx="8229600" cy="1143000"/>
          </a:xfrm>
          <a:prstGeom prst="rect">
            <a:avLst/>
          </a:prstGeom>
        </p:spPr>
        <p:txBody>
          <a:bodyPr vert="horz" lIns="91440" tIns="45720" rIns="91440" bIns="45720" rtlCol="0" anchor="ctr">
            <a:normAutofit/>
          </a:bodyPr>
          <a:lstStyle/>
          <a:p>
            <a:r>
              <a:rPr lang="cs-CZ" dirty="0" smtClean="0"/>
              <a:t>Kliknutím lze upravit styl.</a:t>
            </a:r>
            <a:endParaRPr lang="cs-CZ" dirty="0"/>
          </a:p>
        </p:txBody>
      </p:sp>
      <p:sp>
        <p:nvSpPr>
          <p:cNvPr id="3" name="Zástupný symbol pro text 2"/>
          <p:cNvSpPr>
            <a:spLocks noGrp="1"/>
          </p:cNvSpPr>
          <p:nvPr>
            <p:ph type="body" idx="1"/>
          </p:nvPr>
        </p:nvSpPr>
        <p:spPr>
          <a:xfrm>
            <a:off x="457200" y="2564904"/>
            <a:ext cx="8229600" cy="3561259"/>
          </a:xfrm>
          <a:prstGeom prst="rect">
            <a:avLst/>
          </a:prstGeom>
        </p:spPr>
        <p:txBody>
          <a:bodyPr vert="horz" lIns="91440" tIns="45720" rIns="91440" bIns="4572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Zástupný symbol pro číslo snímku 5"/>
          <p:cNvSpPr>
            <a:spLocks noGrp="1"/>
          </p:cNvSpPr>
          <p:nvPr>
            <p:ph type="sldNum" sz="quarter" idx="4"/>
          </p:nvPr>
        </p:nvSpPr>
        <p:spPr>
          <a:xfrm>
            <a:off x="7812360" y="6356350"/>
            <a:ext cx="874440" cy="385018"/>
          </a:xfrm>
          <a:prstGeom prst="rect">
            <a:avLst/>
          </a:prstGeom>
        </p:spPr>
        <p:txBody>
          <a:bodyPr anchor="ct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lang="cs-CZ" smtClean="0"/>
              <a:pPr/>
              <a:t>‹Nr.›</a:t>
            </a:fld>
            <a:endParaRPr lang="cs-CZ" dirty="0"/>
          </a:p>
        </p:txBody>
      </p:sp>
      <p:cxnSp>
        <p:nvCxnSpPr>
          <p:cNvPr id="9" name="Přímá spojnice 8"/>
          <p:cNvCxnSpPr/>
          <p:nvPr/>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0" y="103595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Zástupný symbol pro zápatí 4"/>
          <p:cNvSpPr>
            <a:spLocks noGrp="1"/>
          </p:cNvSpPr>
          <p:nvPr>
            <p:ph type="ftr" sz="quarter" idx="3"/>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t>Grenzüberschreitende Zusammenarbeit zur Entwicklung des Eisenbahnverkehrs Sachsen – Tschechien (Antragsnummer: 100283037)</a:t>
            </a:r>
            <a:endParaRPr lang="cs-CZ" dirty="0"/>
          </a:p>
        </p:txBody>
      </p:sp>
      <p:pic>
        <p:nvPicPr>
          <p:cNvPr id="15" name="Obrázek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614" y="188640"/>
            <a:ext cx="3027455" cy="648000"/>
          </a:xfrm>
          <a:prstGeom prst="rect">
            <a:avLst/>
          </a:prstGeom>
        </p:spPr>
      </p:pic>
      <p:pic>
        <p:nvPicPr>
          <p:cNvPr id="16" name="Obrázek 15"/>
          <p:cNvPicPr>
            <a:picLocks noChangeAspect="1"/>
          </p:cNvPicPr>
          <p:nvPr/>
        </p:nvPicPr>
        <p:blipFill rotWithShape="1">
          <a:blip r:embed="rId15" cstate="print">
            <a:extLst>
              <a:ext uri="{28A0092B-C50C-407E-A947-70E740481C1C}">
                <a14:useLocalDpi xmlns:a14="http://schemas.microsoft.com/office/drawing/2010/main" val="0"/>
              </a:ext>
            </a:extLst>
          </a:blip>
          <a:srcRect t="13006" b="9760"/>
          <a:stretch/>
        </p:blipFill>
        <p:spPr>
          <a:xfrm>
            <a:off x="7963584" y="195262"/>
            <a:ext cx="1072912" cy="633413"/>
          </a:xfrm>
          <a:prstGeom prst="rect">
            <a:avLst/>
          </a:prstGeom>
        </p:spPr>
      </p:pic>
      <p:pic>
        <p:nvPicPr>
          <p:cNvPr id="17" name="Picture 2" descr="I:\OST\Tvrdá\Interreg V-A CZ-Sasko\Realizace projektu\Publicita\Loga\Project Logo\VRT_PrD_logo.jpg"/>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t="9520" b="9667"/>
          <a:stretch/>
        </p:blipFill>
        <p:spPr bwMode="auto">
          <a:xfrm>
            <a:off x="4859759" y="178074"/>
            <a:ext cx="1656457" cy="66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25833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rgbClr val="008438"/>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1243593"/>
            <a:ext cx="8229600" cy="1143000"/>
          </a:xfrm>
          <a:prstGeom prst="rect">
            <a:avLst/>
          </a:prstGeom>
        </p:spPr>
        <p:txBody>
          <a:bodyPr vert="horz" lIns="91440" tIns="45720" rIns="91440" bIns="45720" rtlCol="0" anchor="ctr">
            <a:normAutofit/>
          </a:bodyPr>
          <a:lstStyle/>
          <a:p>
            <a:r>
              <a:rPr lang="cs-CZ" dirty="0" smtClean="0"/>
              <a:t>Kliknutím lze upravit styl.</a:t>
            </a:r>
            <a:endParaRPr lang="cs-CZ" dirty="0"/>
          </a:p>
        </p:txBody>
      </p:sp>
      <p:sp>
        <p:nvSpPr>
          <p:cNvPr id="3" name="Zástupný symbol pro text 2"/>
          <p:cNvSpPr>
            <a:spLocks noGrp="1"/>
          </p:cNvSpPr>
          <p:nvPr>
            <p:ph type="body" idx="1"/>
          </p:nvPr>
        </p:nvSpPr>
        <p:spPr>
          <a:xfrm>
            <a:off x="457200" y="2564904"/>
            <a:ext cx="8229600" cy="3561259"/>
          </a:xfrm>
          <a:prstGeom prst="rect">
            <a:avLst/>
          </a:prstGeom>
        </p:spPr>
        <p:txBody>
          <a:bodyPr vert="horz" lIns="91440" tIns="45720" rIns="91440" bIns="4572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Zástupný symbol pro číslo snímku 5"/>
          <p:cNvSpPr>
            <a:spLocks noGrp="1"/>
          </p:cNvSpPr>
          <p:nvPr>
            <p:ph type="sldNum" sz="quarter" idx="4"/>
          </p:nvPr>
        </p:nvSpPr>
        <p:spPr>
          <a:xfrm>
            <a:off x="7812360" y="6356350"/>
            <a:ext cx="874440" cy="385018"/>
          </a:xfrm>
          <a:prstGeom prst="rect">
            <a:avLst/>
          </a:prstGeom>
        </p:spPr>
        <p:txBody>
          <a:bodyPr anchor="ctr"/>
          <a:lstStyle>
            <a:lvl1pPr algn="r">
              <a:defRPr lang="cs-CZ" sz="1050" kern="1200" smtClean="0">
                <a:solidFill>
                  <a:schemeClr val="bg1">
                    <a:lumMod val="50000"/>
                  </a:schemeClr>
                </a:solidFill>
                <a:latin typeface="+mn-lt"/>
                <a:ea typeface="+mn-ea"/>
                <a:cs typeface="+mn-cs"/>
              </a:defRPr>
            </a:lvl1pPr>
          </a:lstStyle>
          <a:p>
            <a:fld id="{AFFD920D-76EB-4803-BA36-0D7BE6A42E40}" type="slidenum">
              <a:rPr>
                <a:solidFill>
                  <a:prstClr val="white">
                    <a:lumMod val="50000"/>
                  </a:prstClr>
                </a:solidFill>
              </a:rPr>
              <a:pPr/>
              <a:t>‹Nr.›</a:t>
            </a:fld>
            <a:endParaRPr dirty="0">
              <a:solidFill>
                <a:prstClr val="white">
                  <a:lumMod val="50000"/>
                </a:prstClr>
              </a:solidFill>
            </a:endParaRPr>
          </a:p>
        </p:txBody>
      </p:sp>
      <p:cxnSp>
        <p:nvCxnSpPr>
          <p:cNvPr id="9" name="Přímá spojnice 8"/>
          <p:cNvCxnSpPr/>
          <p:nvPr/>
        </p:nvCxnSpPr>
        <p:spPr>
          <a:xfrm>
            <a:off x="0" y="630442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0" y="1035958"/>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1" name="Obrázek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614" y="252951"/>
            <a:ext cx="2586876" cy="553698"/>
          </a:xfrm>
          <a:prstGeom prst="rect">
            <a:avLst/>
          </a:prstGeom>
        </p:spPr>
      </p:pic>
      <p:pic>
        <p:nvPicPr>
          <p:cNvPr id="12" name="Obrázek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56376" y="88604"/>
            <a:ext cx="1072912" cy="820116"/>
          </a:xfrm>
          <a:prstGeom prst="rect">
            <a:avLst/>
          </a:prstGeom>
        </p:spPr>
      </p:pic>
      <p:sp>
        <p:nvSpPr>
          <p:cNvPr id="13" name="Zástupný symbol pro zápatí 4"/>
          <p:cNvSpPr>
            <a:spLocks noGrp="1"/>
          </p:cNvSpPr>
          <p:nvPr>
            <p:ph type="ftr" sz="quarter" idx="3"/>
          </p:nvPr>
        </p:nvSpPr>
        <p:spPr>
          <a:xfrm>
            <a:off x="467544" y="6356350"/>
            <a:ext cx="5904656" cy="365125"/>
          </a:xfrm>
          <a:prstGeom prst="rect">
            <a:avLst/>
          </a:prstGeom>
        </p:spPr>
        <p:txBody>
          <a:bodyPr/>
          <a:lstStyle>
            <a:lvl1pPr algn="l">
              <a:defRPr sz="1050">
                <a:solidFill>
                  <a:schemeClr val="bg1">
                    <a:lumMod val="50000"/>
                  </a:schemeClr>
                </a:solidFill>
              </a:defRPr>
            </a:lvl1pPr>
          </a:lstStyle>
          <a:p>
            <a:r>
              <a:rPr lang="de-DE"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pic>
        <p:nvPicPr>
          <p:cNvPr id="14" name="Picture 2" descr="I:\OST\Tvrdá\Interreg V-A CZ-Sasko\Realizace projektu\Publicita\Loga\Project Logo\VRT_PrD_logo.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572000" y="80720"/>
            <a:ext cx="1656457" cy="8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756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rgbClr val="008438"/>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843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150" y="438150"/>
            <a:ext cx="6654800" cy="11906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e-DE" altLang="de-DE" smtClean="0"/>
              <a:t>Mastertitelformat bearbeiten</a:t>
            </a:r>
          </a:p>
        </p:txBody>
      </p:sp>
      <p:sp>
        <p:nvSpPr>
          <p:cNvPr id="109571" name="Rectangle 3"/>
          <p:cNvSpPr>
            <a:spLocks noGrp="1" noChangeArrowheads="1"/>
          </p:cNvSpPr>
          <p:nvPr>
            <p:ph type="dt" sz="half" idx="2"/>
          </p:nvPr>
        </p:nvSpPr>
        <p:spPr bwMode="auto">
          <a:xfrm>
            <a:off x="684213" y="6229350"/>
            <a:ext cx="4537075" cy="628650"/>
          </a:xfrm>
          <a:prstGeom prst="rect">
            <a:avLst/>
          </a:prstGeom>
          <a:noFill/>
          <a:ln>
            <a:noFill/>
          </a:ln>
          <a:extLst/>
        </p:spPr>
        <p:txBody>
          <a:bodyPr vert="horz" wrap="square" lIns="0" tIns="0" rIns="0" bIns="0" numCol="1" anchor="ctr" anchorCtr="0" compatLnSpc="1">
            <a:prstTxWarp prst="textNoShape">
              <a:avLst/>
            </a:prstTxWarp>
          </a:bodyPr>
          <a:lstStyle>
            <a:lvl1pPr algn="l" eaLnBrk="0" hangingPunct="0">
              <a:defRPr sz="1200">
                <a:solidFill>
                  <a:srgbClr val="828480"/>
                </a:solidFill>
                <a:cs typeface="+mn-cs"/>
              </a:defRPr>
            </a:lvl1pPr>
          </a:lstStyle>
          <a:p>
            <a:pPr fontAlgn="base">
              <a:spcBef>
                <a:spcPct val="0"/>
              </a:spcBef>
              <a:spcAft>
                <a:spcPct val="0"/>
              </a:spcAft>
              <a:defRPr/>
            </a:pPr>
            <a:r>
              <a:rPr lang="de-DE" altLang="de-DE"/>
              <a:t>|  </a:t>
            </a:r>
            <a:fld id="{C398E7AA-7049-4E07-87AA-06FEFF183F41}" type="datetime1">
              <a:rPr lang="de-DE" altLang="de-DE" smtClean="0"/>
              <a:pPr fontAlgn="base">
                <a:spcBef>
                  <a:spcPct val="0"/>
                </a:spcBef>
                <a:spcAft>
                  <a:spcPct val="0"/>
                </a:spcAft>
                <a:defRPr/>
              </a:pPr>
              <a:t>25.10.2018</a:t>
            </a:fld>
            <a:r>
              <a:rPr lang="de-DE" altLang="de-DE" smtClean="0"/>
              <a:t>  </a:t>
            </a:r>
            <a:r>
              <a:rPr lang="de-DE" altLang="de-DE"/>
              <a:t>|  </a:t>
            </a:r>
            <a:r>
              <a:rPr lang="de-DE" altLang="de-DE">
                <a:solidFill>
                  <a:srgbClr val="008444"/>
                </a:solidFill>
              </a:rPr>
              <a:t>Ottomar Krentz, Sabine Kulikov</a:t>
            </a:r>
          </a:p>
        </p:txBody>
      </p:sp>
      <p:sp>
        <p:nvSpPr>
          <p:cNvPr id="109572" name="Rectangle 4"/>
          <p:cNvSpPr>
            <a:spLocks noGrp="1" noChangeArrowheads="1"/>
          </p:cNvSpPr>
          <p:nvPr>
            <p:ph type="sldNum" sz="quarter" idx="4"/>
          </p:nvPr>
        </p:nvSpPr>
        <p:spPr bwMode="auto">
          <a:xfrm>
            <a:off x="0" y="6229350"/>
            <a:ext cx="611188" cy="628650"/>
          </a:xfrm>
          <a:prstGeom prst="rect">
            <a:avLst/>
          </a:prstGeom>
          <a:noFill/>
          <a:ln>
            <a:noFill/>
          </a:ln>
          <a:extLst/>
        </p:spPr>
        <p:txBody>
          <a:bodyPr vert="horz" wrap="square" lIns="0" tIns="0" rIns="0" bIns="0" numCol="1" anchor="ctr" anchorCtr="0" compatLnSpc="1">
            <a:prstTxWarp prst="textNoShape">
              <a:avLst/>
            </a:prstTxWarp>
          </a:bodyPr>
          <a:lstStyle>
            <a:lvl1pPr algn="r" eaLnBrk="0" hangingPunct="0">
              <a:defRPr sz="1200">
                <a:solidFill>
                  <a:srgbClr val="828480"/>
                </a:solidFill>
                <a:cs typeface="+mn-cs"/>
              </a:defRPr>
            </a:lvl1pPr>
          </a:lstStyle>
          <a:p>
            <a:pPr fontAlgn="base">
              <a:spcBef>
                <a:spcPct val="0"/>
              </a:spcBef>
              <a:spcAft>
                <a:spcPct val="0"/>
              </a:spcAft>
              <a:defRPr/>
            </a:pPr>
            <a:fld id="{298FAB80-535A-4997-B5F1-23DF5D6BE975}" type="slidenum">
              <a:rPr lang="de-DE" altLang="de-DE"/>
              <a:pPr fontAlgn="base">
                <a:spcBef>
                  <a:spcPct val="0"/>
                </a:spcBef>
                <a:spcAft>
                  <a:spcPct val="0"/>
                </a:spcAft>
                <a:defRPr/>
              </a:pPr>
              <a:t>‹Nr.›</a:t>
            </a:fld>
            <a:endParaRPr lang="de-DE" altLang="de-DE"/>
          </a:p>
        </p:txBody>
      </p:sp>
      <p:sp>
        <p:nvSpPr>
          <p:cNvPr id="1029" name="Rectangle 5"/>
          <p:cNvSpPr>
            <a:spLocks noGrp="1" noChangeArrowheads="1"/>
          </p:cNvSpPr>
          <p:nvPr>
            <p:ph type="body" idx="1"/>
          </p:nvPr>
        </p:nvSpPr>
        <p:spPr bwMode="auto">
          <a:xfrm>
            <a:off x="438150" y="2381250"/>
            <a:ext cx="8267700" cy="38481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1030" name="Picture 12" descr="SMUL_001_O_RGB"/>
          <p:cNvPicPr>
            <a:picLocks noChangeAspect="1" noChangeArrowheads="1"/>
          </p:cNvPicPr>
          <p:nvPr userDrawn="1"/>
        </p:nvPicPr>
        <p:blipFill>
          <a:blip r:embed="rId15"/>
          <a:srcRect/>
          <a:stretch>
            <a:fillRect/>
          </a:stretch>
        </p:blipFill>
        <p:spPr bwMode="auto">
          <a:xfrm>
            <a:off x="5078413" y="404813"/>
            <a:ext cx="3627437" cy="504825"/>
          </a:xfrm>
          <a:prstGeom prst="rect">
            <a:avLst/>
          </a:prstGeom>
          <a:noFill/>
          <a:ln w="9525">
            <a:noFill/>
            <a:miter lim="800000"/>
            <a:headEnd/>
            <a:tailEnd/>
          </a:ln>
        </p:spPr>
      </p:pic>
    </p:spTree>
    <p:extLst>
      <p:ext uri="{BB962C8B-B14F-4D97-AF65-F5344CB8AC3E}">
        <p14:creationId xmlns:p14="http://schemas.microsoft.com/office/powerpoint/2010/main" val="28291569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fade/>
  </p:transition>
  <p:timing>
    <p:tnLst>
      <p:par>
        <p:cTn id="1" dur="indefinite" restart="never" nodeType="tmRoot"/>
      </p:par>
    </p:tnLst>
  </p:timing>
  <p:hf hdr="0"/>
  <p:txStyles>
    <p:titleStyle>
      <a:lvl1pPr algn="l" rtl="0" eaLnBrk="0" fontAlgn="base" hangingPunct="0">
        <a:spcBef>
          <a:spcPct val="0"/>
        </a:spcBef>
        <a:spcAft>
          <a:spcPct val="0"/>
        </a:spcAft>
        <a:defRPr sz="2600">
          <a:solidFill>
            <a:schemeClr val="tx2"/>
          </a:solidFill>
          <a:latin typeface="+mj-lt"/>
          <a:ea typeface="+mj-ea"/>
          <a:cs typeface="+mj-cs"/>
        </a:defRPr>
      </a:lvl1pPr>
      <a:lvl2pPr algn="l" rtl="0" eaLnBrk="0" fontAlgn="base" hangingPunct="0">
        <a:spcBef>
          <a:spcPct val="0"/>
        </a:spcBef>
        <a:spcAft>
          <a:spcPct val="0"/>
        </a:spcAft>
        <a:defRPr sz="2600">
          <a:solidFill>
            <a:schemeClr val="tx2"/>
          </a:solidFill>
          <a:latin typeface="Arial" charset="0"/>
          <a:ea typeface="ＭＳ Ｐゴシック" pitchFamily="34" charset="-128"/>
        </a:defRPr>
      </a:lvl2pPr>
      <a:lvl3pPr algn="l" rtl="0" eaLnBrk="0" fontAlgn="base" hangingPunct="0">
        <a:spcBef>
          <a:spcPct val="0"/>
        </a:spcBef>
        <a:spcAft>
          <a:spcPct val="0"/>
        </a:spcAft>
        <a:defRPr sz="2600">
          <a:solidFill>
            <a:schemeClr val="tx2"/>
          </a:solidFill>
          <a:latin typeface="Arial" charset="0"/>
          <a:ea typeface="ＭＳ Ｐゴシック" pitchFamily="34" charset="-128"/>
        </a:defRPr>
      </a:lvl3pPr>
      <a:lvl4pPr algn="l" rtl="0" eaLnBrk="0" fontAlgn="base" hangingPunct="0">
        <a:spcBef>
          <a:spcPct val="0"/>
        </a:spcBef>
        <a:spcAft>
          <a:spcPct val="0"/>
        </a:spcAft>
        <a:defRPr sz="2600">
          <a:solidFill>
            <a:schemeClr val="tx2"/>
          </a:solidFill>
          <a:latin typeface="Arial" charset="0"/>
          <a:ea typeface="ＭＳ Ｐゴシック" pitchFamily="34" charset="-128"/>
        </a:defRPr>
      </a:lvl4pPr>
      <a:lvl5pPr algn="l" rtl="0" eaLnBrk="0" fontAlgn="base" hangingPunct="0">
        <a:spcBef>
          <a:spcPct val="0"/>
        </a:spcBef>
        <a:spcAft>
          <a:spcPct val="0"/>
        </a:spcAft>
        <a:defRPr sz="2600">
          <a:solidFill>
            <a:schemeClr val="tx2"/>
          </a:solidFill>
          <a:latin typeface="Arial" charset="0"/>
          <a:ea typeface="ＭＳ Ｐゴシック" pitchFamily="34" charset="-128"/>
        </a:defRPr>
      </a:lvl5pPr>
      <a:lvl6pPr marL="457200" algn="l" rtl="0" fontAlgn="base">
        <a:spcBef>
          <a:spcPct val="0"/>
        </a:spcBef>
        <a:spcAft>
          <a:spcPct val="0"/>
        </a:spcAft>
        <a:defRPr sz="2600">
          <a:solidFill>
            <a:schemeClr val="tx2"/>
          </a:solidFill>
          <a:latin typeface="Arial" charset="0"/>
          <a:ea typeface="ＭＳ Ｐゴシック" pitchFamily="34" charset="-128"/>
        </a:defRPr>
      </a:lvl6pPr>
      <a:lvl7pPr marL="914400" algn="l" rtl="0" fontAlgn="base">
        <a:spcBef>
          <a:spcPct val="0"/>
        </a:spcBef>
        <a:spcAft>
          <a:spcPct val="0"/>
        </a:spcAft>
        <a:defRPr sz="2600">
          <a:solidFill>
            <a:schemeClr val="tx2"/>
          </a:solidFill>
          <a:latin typeface="Arial" charset="0"/>
          <a:ea typeface="ＭＳ Ｐゴシック" pitchFamily="34" charset="-128"/>
        </a:defRPr>
      </a:lvl7pPr>
      <a:lvl8pPr marL="1371600" algn="l" rtl="0" fontAlgn="base">
        <a:spcBef>
          <a:spcPct val="0"/>
        </a:spcBef>
        <a:spcAft>
          <a:spcPct val="0"/>
        </a:spcAft>
        <a:defRPr sz="2600">
          <a:solidFill>
            <a:schemeClr val="tx2"/>
          </a:solidFill>
          <a:latin typeface="Arial" charset="0"/>
          <a:ea typeface="ＭＳ Ｐゴシック" pitchFamily="34" charset="-128"/>
        </a:defRPr>
      </a:lvl8pPr>
      <a:lvl9pPr marL="1828800" algn="l" rtl="0" fontAlgn="base">
        <a:spcBef>
          <a:spcPct val="0"/>
        </a:spcBef>
        <a:spcAft>
          <a:spcPct val="0"/>
        </a:spcAft>
        <a:defRPr sz="2600">
          <a:solidFill>
            <a:schemeClr val="tx2"/>
          </a:solidFill>
          <a:latin typeface="Arial" charset="0"/>
          <a:ea typeface="ＭＳ Ｐゴシック" pitchFamily="34" charset="-128"/>
        </a:defRPr>
      </a:lvl9pPr>
    </p:titleStyle>
    <p:bodyStyle>
      <a:lvl1pPr marL="355600" indent="-355600" algn="l" rtl="0" eaLnBrk="0" fontAlgn="base" hangingPunct="0">
        <a:spcBef>
          <a:spcPct val="100000"/>
        </a:spcBef>
        <a:spcAft>
          <a:spcPct val="0"/>
        </a:spcAft>
        <a:buClr>
          <a:schemeClr val="accent1"/>
        </a:buClr>
        <a:buFont typeface="Arial Unicode MS" pitchFamily="34" charset="-128"/>
        <a:buChar char="❙"/>
        <a:defRPr>
          <a:solidFill>
            <a:schemeClr val="tx1"/>
          </a:solidFill>
          <a:latin typeface="+mn-lt"/>
          <a:ea typeface="+mn-ea"/>
          <a:cs typeface="+mn-cs"/>
        </a:defRPr>
      </a:lvl1pPr>
      <a:lvl2pPr marL="901700" indent="-366713" algn="l" rtl="0" eaLnBrk="0" fontAlgn="base" hangingPunct="0">
        <a:spcBef>
          <a:spcPct val="100000"/>
        </a:spcBef>
        <a:spcAft>
          <a:spcPct val="0"/>
        </a:spcAft>
        <a:buClr>
          <a:schemeClr val="accent1"/>
        </a:buClr>
        <a:buFont typeface="Arial Unicode MS" pitchFamily="34" charset="-128"/>
        <a:buChar char="❙"/>
        <a:defRPr>
          <a:solidFill>
            <a:schemeClr val="tx1"/>
          </a:solidFill>
          <a:latin typeface="+mn-lt"/>
          <a:ea typeface="+mn-ea"/>
        </a:defRPr>
      </a:lvl2pPr>
      <a:lvl3pPr marL="1435100" indent="-354013" algn="l" rtl="0" eaLnBrk="0" fontAlgn="base" hangingPunct="0">
        <a:spcBef>
          <a:spcPct val="100000"/>
        </a:spcBef>
        <a:spcAft>
          <a:spcPct val="0"/>
        </a:spcAft>
        <a:buClr>
          <a:schemeClr val="accent1"/>
        </a:buClr>
        <a:buFont typeface="Arial Unicode MS" pitchFamily="34" charset="-128"/>
        <a:buChar char="❙"/>
        <a:defRPr>
          <a:solidFill>
            <a:schemeClr val="tx1"/>
          </a:solidFill>
          <a:latin typeface="+mn-lt"/>
          <a:ea typeface="+mn-ea"/>
        </a:defRPr>
      </a:lvl3pPr>
      <a:lvl4pPr marL="1970088" indent="-355600" algn="l" rtl="0" eaLnBrk="0" fontAlgn="base" hangingPunct="0">
        <a:spcBef>
          <a:spcPct val="100000"/>
        </a:spcBef>
        <a:spcAft>
          <a:spcPct val="0"/>
        </a:spcAft>
        <a:buClr>
          <a:schemeClr val="accent1"/>
        </a:buClr>
        <a:buFont typeface="Arial Unicode MS" pitchFamily="34" charset="-128"/>
        <a:buChar char="❙"/>
        <a:defRPr>
          <a:solidFill>
            <a:schemeClr val="tx1"/>
          </a:solidFill>
          <a:latin typeface="+mn-lt"/>
          <a:ea typeface="+mn-ea"/>
        </a:defRPr>
      </a:lvl4pPr>
      <a:lvl5pPr marL="2517775" indent="-368300" algn="l" rtl="0" eaLnBrk="0" fontAlgn="base" hangingPunct="0">
        <a:spcBef>
          <a:spcPct val="100000"/>
        </a:spcBef>
        <a:spcAft>
          <a:spcPct val="0"/>
        </a:spcAft>
        <a:buClr>
          <a:schemeClr val="accent1"/>
        </a:buClr>
        <a:buFont typeface="Arial Unicode MS" pitchFamily="34" charset="-128"/>
        <a:buChar char="❙"/>
        <a:defRPr>
          <a:solidFill>
            <a:schemeClr val="tx1"/>
          </a:solidFill>
          <a:latin typeface="+mn-lt"/>
          <a:ea typeface="+mn-ea"/>
        </a:defRPr>
      </a:lvl5pPr>
      <a:lvl6pPr marL="2974975" indent="-368300" algn="l" rtl="0" fontAlgn="base">
        <a:spcBef>
          <a:spcPct val="100000"/>
        </a:spcBef>
        <a:spcAft>
          <a:spcPct val="0"/>
        </a:spcAft>
        <a:buClr>
          <a:schemeClr val="accent1"/>
        </a:buClr>
        <a:buFont typeface="Arial Unicode MS" pitchFamily="34" charset="-128"/>
        <a:buChar char="❙"/>
        <a:defRPr>
          <a:solidFill>
            <a:schemeClr val="tx1"/>
          </a:solidFill>
          <a:latin typeface="+mn-lt"/>
          <a:ea typeface="+mn-ea"/>
        </a:defRPr>
      </a:lvl6pPr>
      <a:lvl7pPr marL="3432175" indent="-368300" algn="l" rtl="0" fontAlgn="base">
        <a:spcBef>
          <a:spcPct val="100000"/>
        </a:spcBef>
        <a:spcAft>
          <a:spcPct val="0"/>
        </a:spcAft>
        <a:buClr>
          <a:schemeClr val="accent1"/>
        </a:buClr>
        <a:buFont typeface="Arial Unicode MS" pitchFamily="34" charset="-128"/>
        <a:buChar char="❙"/>
        <a:defRPr>
          <a:solidFill>
            <a:schemeClr val="tx1"/>
          </a:solidFill>
          <a:latin typeface="+mn-lt"/>
          <a:ea typeface="+mn-ea"/>
        </a:defRPr>
      </a:lvl7pPr>
      <a:lvl8pPr marL="3889375" indent="-368300" algn="l" rtl="0" fontAlgn="base">
        <a:spcBef>
          <a:spcPct val="100000"/>
        </a:spcBef>
        <a:spcAft>
          <a:spcPct val="0"/>
        </a:spcAft>
        <a:buClr>
          <a:schemeClr val="accent1"/>
        </a:buClr>
        <a:buFont typeface="Arial Unicode MS" pitchFamily="34" charset="-128"/>
        <a:buChar char="❙"/>
        <a:defRPr>
          <a:solidFill>
            <a:schemeClr val="tx1"/>
          </a:solidFill>
          <a:latin typeface="+mn-lt"/>
          <a:ea typeface="+mn-ea"/>
        </a:defRPr>
      </a:lvl8pPr>
      <a:lvl9pPr marL="4346575" indent="-368300" algn="l" rtl="0" fontAlgn="base">
        <a:spcBef>
          <a:spcPct val="100000"/>
        </a:spcBef>
        <a:spcAft>
          <a:spcPct val="0"/>
        </a:spcAft>
        <a:buClr>
          <a:schemeClr val="accent1"/>
        </a:buClr>
        <a:buFont typeface="Arial Unicode MS" pitchFamily="34" charset="-128"/>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03548" y="1412776"/>
            <a:ext cx="8136904" cy="2448272"/>
          </a:xfrm>
        </p:spPr>
        <p:txBody>
          <a:bodyPr>
            <a:normAutofit/>
          </a:bodyPr>
          <a:lstStyle/>
          <a:p>
            <a:pPr>
              <a:spcBef>
                <a:spcPts val="0"/>
              </a:spcBef>
              <a:spcAft>
                <a:spcPts val="3000"/>
              </a:spcAft>
            </a:pPr>
            <a:r>
              <a:rPr lang="de-DE" b="1" dirty="0" smtClean="0">
                <a:latin typeface="Arial" panose="020B0604020202020204" pitchFamily="34" charset="0"/>
                <a:cs typeface="Arial" panose="020B0604020202020204" pitchFamily="34" charset="0"/>
              </a:rPr>
              <a:t>Zwischenkonferenz</a:t>
            </a:r>
            <a:r>
              <a:rPr lang="de-DE" dirty="0" smtClean="0">
                <a:latin typeface="Arial" panose="020B0604020202020204" pitchFamily="34" charset="0"/>
                <a:cs typeface="Arial" panose="020B0604020202020204" pitchFamily="34" charset="0"/>
              </a:rPr>
              <a:t/>
            </a:r>
            <a:br>
              <a:rPr lang="de-DE" dirty="0" smtClean="0">
                <a:latin typeface="Arial" panose="020B0604020202020204" pitchFamily="34" charset="0"/>
                <a:cs typeface="Arial" panose="020B0604020202020204" pitchFamily="34" charset="0"/>
              </a:rPr>
            </a:br>
            <a:r>
              <a:rPr lang="de-DE" sz="2600" dirty="0" smtClean="0"/>
              <a:t>Grenzüberschreitende </a:t>
            </a:r>
            <a:r>
              <a:rPr lang="de-DE" sz="2600" dirty="0"/>
              <a:t>Zusammenarbeit zur Entwicklung des Eisenbahnverkehrs Sachsen – Tschechien </a:t>
            </a:r>
            <a:r>
              <a:rPr lang="de-DE" sz="2600" dirty="0" smtClean="0"/>
              <a:t/>
            </a:r>
            <a:br>
              <a:rPr lang="de-DE" sz="2600" dirty="0" smtClean="0"/>
            </a:br>
            <a:r>
              <a:rPr lang="de-DE" sz="2600" dirty="0" smtClean="0"/>
              <a:t>(</a:t>
            </a:r>
            <a:r>
              <a:rPr lang="de-DE" sz="2600" dirty="0"/>
              <a:t>Antragsnummer: </a:t>
            </a:r>
            <a:r>
              <a:rPr lang="de-DE" sz="2600" dirty="0" smtClean="0"/>
              <a:t>100283037)</a:t>
            </a:r>
            <a:endParaRPr lang="cs-CZ" sz="2600" dirty="0"/>
          </a:p>
        </p:txBody>
      </p:sp>
      <p:sp>
        <p:nvSpPr>
          <p:cNvPr id="3" name="Podnadpis 2"/>
          <p:cNvSpPr>
            <a:spLocks noGrp="1"/>
          </p:cNvSpPr>
          <p:nvPr>
            <p:ph type="subTitle" idx="1"/>
          </p:nvPr>
        </p:nvSpPr>
        <p:spPr>
          <a:xfrm>
            <a:off x="503548" y="4027512"/>
            <a:ext cx="8136904" cy="2281808"/>
          </a:xfrm>
        </p:spPr>
        <p:txBody>
          <a:bodyPr anchor="ctr">
            <a:normAutofit/>
          </a:bodyPr>
          <a:lstStyle/>
          <a:p>
            <a:pPr lvl="0" algn="ctr"/>
            <a:r>
              <a:rPr lang="en-GB" sz="2000" dirty="0" err="1">
                <a:solidFill>
                  <a:prstClr val="black">
                    <a:lumMod val="50000"/>
                    <a:lumOff val="50000"/>
                  </a:prstClr>
                </a:solidFill>
              </a:rPr>
              <a:t>Univerzita</a:t>
            </a:r>
            <a:r>
              <a:rPr lang="en-GB" sz="2000" dirty="0">
                <a:solidFill>
                  <a:prstClr val="black">
                    <a:lumMod val="50000"/>
                    <a:lumOff val="50000"/>
                  </a:prstClr>
                </a:solidFill>
              </a:rPr>
              <a:t> Jana </a:t>
            </a:r>
            <a:r>
              <a:rPr lang="en-GB" sz="2000" dirty="0" err="1">
                <a:solidFill>
                  <a:prstClr val="black">
                    <a:lumMod val="50000"/>
                    <a:lumOff val="50000"/>
                  </a:prstClr>
                </a:solidFill>
              </a:rPr>
              <a:t>Evangelisty</a:t>
            </a:r>
            <a:r>
              <a:rPr lang="en-GB" sz="2000" dirty="0">
                <a:solidFill>
                  <a:prstClr val="black">
                    <a:lumMod val="50000"/>
                    <a:lumOff val="50000"/>
                  </a:prstClr>
                </a:solidFill>
              </a:rPr>
              <a:t> </a:t>
            </a:r>
            <a:r>
              <a:rPr lang="en-GB" sz="2000" dirty="0" err="1">
                <a:solidFill>
                  <a:prstClr val="black">
                    <a:lumMod val="50000"/>
                    <a:lumOff val="50000"/>
                  </a:prstClr>
                </a:solidFill>
              </a:rPr>
              <a:t>Purkyně</a:t>
            </a:r>
            <a:r>
              <a:rPr lang="en-GB" sz="2000" dirty="0">
                <a:solidFill>
                  <a:prstClr val="black">
                    <a:lumMod val="50000"/>
                    <a:lumOff val="50000"/>
                  </a:prstClr>
                </a:solidFill>
              </a:rPr>
              <a:t>, </a:t>
            </a:r>
          </a:p>
          <a:p>
            <a:pPr lvl="0" algn="ctr"/>
            <a:r>
              <a:rPr lang="en-GB" sz="2000" dirty="0" err="1">
                <a:solidFill>
                  <a:prstClr val="black">
                    <a:lumMod val="50000"/>
                    <a:lumOff val="50000"/>
                  </a:prstClr>
                </a:solidFill>
              </a:rPr>
              <a:t>Pasteurova</a:t>
            </a:r>
            <a:r>
              <a:rPr lang="en-GB" sz="2000" dirty="0">
                <a:solidFill>
                  <a:prstClr val="black">
                    <a:lumMod val="50000"/>
                    <a:lumOff val="50000"/>
                  </a:prstClr>
                </a:solidFill>
              </a:rPr>
              <a:t> 3544/1, 400 96 </a:t>
            </a:r>
            <a:r>
              <a:rPr lang="en-GB" sz="2000" dirty="0" err="1">
                <a:solidFill>
                  <a:prstClr val="black">
                    <a:lumMod val="50000"/>
                    <a:lumOff val="50000"/>
                  </a:prstClr>
                </a:solidFill>
              </a:rPr>
              <a:t>Ústí</a:t>
            </a:r>
            <a:r>
              <a:rPr lang="en-GB" sz="2000" dirty="0">
                <a:solidFill>
                  <a:prstClr val="black">
                    <a:lumMod val="50000"/>
                    <a:lumOff val="50000"/>
                  </a:prstClr>
                </a:solidFill>
              </a:rPr>
              <a:t> </a:t>
            </a:r>
            <a:r>
              <a:rPr lang="en-GB" sz="2000" dirty="0" err="1">
                <a:solidFill>
                  <a:prstClr val="black">
                    <a:lumMod val="50000"/>
                    <a:lumOff val="50000"/>
                  </a:prstClr>
                </a:solidFill>
              </a:rPr>
              <a:t>nad</a:t>
            </a:r>
            <a:r>
              <a:rPr lang="en-GB" sz="2000" dirty="0">
                <a:solidFill>
                  <a:prstClr val="black">
                    <a:lumMod val="50000"/>
                    <a:lumOff val="50000"/>
                  </a:prstClr>
                </a:solidFill>
              </a:rPr>
              <a:t> Labem </a:t>
            </a:r>
          </a:p>
          <a:p>
            <a:pPr lvl="0" algn="ctr"/>
            <a:endParaRPr lang="en-GB" sz="2000" dirty="0">
              <a:solidFill>
                <a:prstClr val="white">
                  <a:lumMod val="50000"/>
                </a:prstClr>
              </a:solidFill>
            </a:endParaRPr>
          </a:p>
          <a:p>
            <a:pPr lvl="0" algn="ctr"/>
            <a:r>
              <a:rPr lang="en-GB" sz="2000" dirty="0" err="1">
                <a:solidFill>
                  <a:prstClr val="black">
                    <a:lumMod val="50000"/>
                    <a:lumOff val="50000"/>
                  </a:prstClr>
                </a:solidFill>
              </a:rPr>
              <a:t>Ústí</a:t>
            </a:r>
            <a:r>
              <a:rPr lang="en-GB" sz="2000" dirty="0">
                <a:solidFill>
                  <a:prstClr val="black">
                    <a:lumMod val="50000"/>
                    <a:lumOff val="50000"/>
                  </a:prstClr>
                </a:solidFill>
              </a:rPr>
              <a:t> </a:t>
            </a:r>
            <a:r>
              <a:rPr lang="en-GB" sz="2000" dirty="0" err="1">
                <a:solidFill>
                  <a:prstClr val="black">
                    <a:lumMod val="50000"/>
                    <a:lumOff val="50000"/>
                  </a:prstClr>
                </a:solidFill>
              </a:rPr>
              <a:t>nad</a:t>
            </a:r>
            <a:r>
              <a:rPr lang="en-GB" sz="2000" dirty="0">
                <a:solidFill>
                  <a:prstClr val="black">
                    <a:lumMod val="50000"/>
                    <a:lumOff val="50000"/>
                  </a:prstClr>
                </a:solidFill>
              </a:rPr>
              <a:t> Labem</a:t>
            </a:r>
            <a:r>
              <a:rPr lang="cs-CZ" sz="2000" dirty="0">
                <a:solidFill>
                  <a:prstClr val="white">
                    <a:lumMod val="50000"/>
                  </a:prstClr>
                </a:solidFill>
              </a:rPr>
              <a:t>, </a:t>
            </a:r>
            <a:r>
              <a:rPr lang="de-DE" sz="2000" dirty="0" smtClean="0">
                <a:solidFill>
                  <a:prstClr val="white">
                    <a:lumMod val="50000"/>
                  </a:prstClr>
                </a:solidFill>
              </a:rPr>
              <a:t>25</a:t>
            </a:r>
            <a:r>
              <a:rPr lang="en-GB" sz="2000" dirty="0" smtClean="0">
                <a:solidFill>
                  <a:prstClr val="black">
                    <a:lumMod val="50000"/>
                    <a:lumOff val="50000"/>
                  </a:prstClr>
                </a:solidFill>
              </a:rPr>
              <a:t> </a:t>
            </a:r>
            <a:r>
              <a:rPr lang="en-GB" sz="2000" dirty="0">
                <a:solidFill>
                  <a:prstClr val="black">
                    <a:lumMod val="50000"/>
                    <a:lumOff val="50000"/>
                  </a:prstClr>
                </a:solidFill>
              </a:rPr>
              <a:t>of </a:t>
            </a:r>
            <a:r>
              <a:rPr lang="en-GB" sz="2000" dirty="0" smtClean="0">
                <a:solidFill>
                  <a:prstClr val="black">
                    <a:lumMod val="50000"/>
                    <a:lumOff val="50000"/>
                  </a:prstClr>
                </a:solidFill>
              </a:rPr>
              <a:t>October </a:t>
            </a:r>
            <a:r>
              <a:rPr lang="en-GB" sz="2000" dirty="0">
                <a:solidFill>
                  <a:prstClr val="black">
                    <a:lumMod val="50000"/>
                    <a:lumOff val="50000"/>
                  </a:prstClr>
                </a:solidFill>
              </a:rPr>
              <a:t>2018 </a:t>
            </a:r>
          </a:p>
          <a:p>
            <a:pPr lvl="0" algn="ctr"/>
            <a:r>
              <a:rPr lang="de-DE" sz="2000" dirty="0">
                <a:solidFill>
                  <a:prstClr val="white">
                    <a:lumMod val="50000"/>
                  </a:prstClr>
                </a:solidFill>
              </a:rPr>
              <a:t>10</a:t>
            </a:r>
            <a:r>
              <a:rPr lang="cs-CZ" sz="2000" dirty="0">
                <a:solidFill>
                  <a:prstClr val="white">
                    <a:lumMod val="50000"/>
                  </a:prstClr>
                </a:solidFill>
              </a:rPr>
              <a:t>:</a:t>
            </a:r>
            <a:r>
              <a:rPr lang="de-DE" sz="2000" dirty="0">
                <a:solidFill>
                  <a:prstClr val="white">
                    <a:lumMod val="50000"/>
                  </a:prstClr>
                </a:solidFill>
              </a:rPr>
              <a:t>00</a:t>
            </a:r>
            <a:r>
              <a:rPr lang="cs-CZ" sz="2000" dirty="0">
                <a:solidFill>
                  <a:prstClr val="white">
                    <a:lumMod val="50000"/>
                  </a:prstClr>
                </a:solidFill>
              </a:rPr>
              <a:t> a. m. – 1</a:t>
            </a:r>
            <a:r>
              <a:rPr lang="de-DE" sz="2000" dirty="0">
                <a:solidFill>
                  <a:prstClr val="white">
                    <a:lumMod val="50000"/>
                  </a:prstClr>
                </a:solidFill>
              </a:rPr>
              <a:t>4</a:t>
            </a:r>
            <a:r>
              <a:rPr lang="cs-CZ" sz="2000" dirty="0">
                <a:solidFill>
                  <a:prstClr val="white">
                    <a:lumMod val="50000"/>
                  </a:prstClr>
                </a:solidFill>
              </a:rPr>
              <a:t>:</a:t>
            </a:r>
            <a:r>
              <a:rPr lang="de-DE" sz="2000" dirty="0">
                <a:solidFill>
                  <a:prstClr val="white">
                    <a:lumMod val="50000"/>
                  </a:prstClr>
                </a:solidFill>
              </a:rPr>
              <a:t>0</a:t>
            </a:r>
            <a:r>
              <a:rPr lang="cs-CZ" sz="2000" dirty="0">
                <a:solidFill>
                  <a:prstClr val="white">
                    <a:lumMod val="50000"/>
                  </a:prstClr>
                </a:solidFill>
              </a:rPr>
              <a:t>0 p. m.</a:t>
            </a:r>
          </a:p>
        </p:txBody>
      </p:sp>
    </p:spTree>
    <p:extLst>
      <p:ext uri="{BB962C8B-B14F-4D97-AF65-F5344CB8AC3E}">
        <p14:creationId xmlns:p14="http://schemas.microsoft.com/office/powerpoint/2010/main" val="1916145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10</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1"/>
          <p:cNvSpPr txBox="1">
            <a:spLocks noGrp="1"/>
          </p:cNvSpPr>
          <p:nvPr>
            <p:ph type="title"/>
          </p:nvPr>
        </p:nvSpPr>
        <p:spPr>
          <a:xfrm>
            <a:off x="179512" y="1124744"/>
            <a:ext cx="850728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lvl="0" algn="l">
              <a:spcBef>
                <a:spcPts val="0"/>
              </a:spcBef>
            </a:pPr>
            <a:r>
              <a:rPr lang="cs-CZ" sz="2600" dirty="0">
                <a:ea typeface="+mn-ea"/>
                <a:cs typeface="+mn-cs"/>
              </a:rPr>
              <a:t>Grundlagenarbeit für das methodische Vorgehen im Vorfeld der Erarbeitung der grenzübergreifenden geologischen </a:t>
            </a:r>
            <a:r>
              <a:rPr lang="cs-CZ" sz="2600" dirty="0" smtClean="0">
                <a:ea typeface="+mn-ea"/>
                <a:cs typeface="+mn-cs"/>
              </a:rPr>
              <a:t>Karte</a:t>
            </a:r>
            <a:endParaRPr lang="de-DE" sz="2600" dirty="0">
              <a:ea typeface="+mn-ea"/>
              <a:cs typeface="+mn-cs"/>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231" t="36860" r="34924" b="10968"/>
          <a:stretch/>
        </p:blipFill>
        <p:spPr bwMode="auto">
          <a:xfrm rot="5400000">
            <a:off x="616895" y="2399043"/>
            <a:ext cx="1683912" cy="220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16" t="9427" r="6316" b="7382"/>
          <a:stretch/>
        </p:blipFill>
        <p:spPr bwMode="auto">
          <a:xfrm>
            <a:off x="2911172" y="2722277"/>
            <a:ext cx="2415873" cy="170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68" r="52416" b="26425"/>
          <a:stretch/>
        </p:blipFill>
        <p:spPr bwMode="auto">
          <a:xfrm>
            <a:off x="357707" y="4653136"/>
            <a:ext cx="2521915" cy="155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5" t="13749" r="55452" b="15913"/>
          <a:stretch/>
        </p:blipFill>
        <p:spPr bwMode="auto">
          <a:xfrm>
            <a:off x="3059831" y="4653135"/>
            <a:ext cx="2346193" cy="155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91" t="6112" r="50599" b="8251"/>
          <a:stretch/>
        </p:blipFill>
        <p:spPr bwMode="auto">
          <a:xfrm>
            <a:off x="5652120" y="2808256"/>
            <a:ext cx="2232248" cy="3420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259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11</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Rechteck 3"/>
          <p:cNvSpPr/>
          <p:nvPr/>
        </p:nvSpPr>
        <p:spPr>
          <a:xfrm>
            <a:off x="287524" y="2387086"/>
            <a:ext cx="8568952" cy="3490186"/>
          </a:xfrm>
          <a:prstGeom prst="rect">
            <a:avLst/>
          </a:prstGeom>
        </p:spPr>
        <p:txBody>
          <a:bodyPr wrap="square">
            <a:spAutoFit/>
          </a:bodyPr>
          <a:lstStyle/>
          <a:p>
            <a:pPr marL="450215" indent="-450215">
              <a:lnSpc>
                <a:spcPct val="115000"/>
              </a:lnSpc>
              <a:spcAft>
                <a:spcPts val="0"/>
              </a:spcAft>
              <a:buFont typeface="Arial" panose="020B0604020202020204" pitchFamily="34" charset="0"/>
              <a:buChar char="•"/>
            </a:pPr>
            <a:r>
              <a:rPr lang="cs-CZ" sz="2400" dirty="0" smtClean="0">
                <a:solidFill>
                  <a:srgbClr val="0C3A85"/>
                </a:solidFill>
                <a:latin typeface="+mj-lt"/>
                <a:ea typeface="+mj-ea"/>
                <a:cs typeface="+mj-cs"/>
              </a:rPr>
              <a:t>gemeinsame </a:t>
            </a:r>
            <a:r>
              <a:rPr lang="de-DE" sz="2400" dirty="0" smtClean="0">
                <a:solidFill>
                  <a:srgbClr val="0C3A85"/>
                </a:solidFill>
                <a:latin typeface="+mj-lt"/>
                <a:ea typeface="+mj-ea"/>
                <a:cs typeface="+mj-cs"/>
              </a:rPr>
              <a:t> </a:t>
            </a:r>
            <a:r>
              <a:rPr lang="cs-CZ" sz="2400" dirty="0">
                <a:solidFill>
                  <a:srgbClr val="0C3A85"/>
                </a:solidFill>
                <a:latin typeface="+mj-lt"/>
                <a:ea typeface="+mj-ea"/>
                <a:cs typeface="+mj-cs"/>
              </a:rPr>
              <a:t>Arbeitstreffen zur Vorstellung der geologischen Kartendaten</a:t>
            </a:r>
            <a:endParaRPr lang="de-DE" sz="2400" dirty="0">
              <a:solidFill>
                <a:srgbClr val="0C3A85"/>
              </a:solidFill>
              <a:latin typeface="+mj-lt"/>
              <a:ea typeface="+mj-ea"/>
              <a:cs typeface="+mj-cs"/>
            </a:endParaRPr>
          </a:p>
          <a:p>
            <a:pPr marL="450215" indent="-450215">
              <a:lnSpc>
                <a:spcPct val="115000"/>
              </a:lnSpc>
              <a:spcAft>
                <a:spcPts val="0"/>
              </a:spcAft>
              <a:buFont typeface="Arial" panose="020B0604020202020204" pitchFamily="34" charset="0"/>
              <a:buChar char="•"/>
            </a:pPr>
            <a:r>
              <a:rPr lang="cs-CZ" sz="2400" dirty="0">
                <a:solidFill>
                  <a:srgbClr val="0C3A85"/>
                </a:solidFill>
                <a:latin typeface="+mj-lt"/>
                <a:ea typeface="+mj-ea"/>
                <a:cs typeface="+mj-cs"/>
              </a:rPr>
              <a:t>Einigung auf einen Detaillierungsgrad der Karteninhalte </a:t>
            </a:r>
            <a:endParaRPr lang="cs-CZ" sz="2400" dirty="0" smtClean="0">
              <a:solidFill>
                <a:srgbClr val="0C3A85"/>
              </a:solidFill>
              <a:latin typeface="+mj-lt"/>
              <a:ea typeface="+mj-ea"/>
              <a:cs typeface="+mj-cs"/>
            </a:endParaRPr>
          </a:p>
          <a:p>
            <a:pPr marL="450215" indent="-450215">
              <a:lnSpc>
                <a:spcPct val="115000"/>
              </a:lnSpc>
              <a:spcAft>
                <a:spcPts val="0"/>
              </a:spcAft>
              <a:buFont typeface="Arial" panose="020B0604020202020204" pitchFamily="34" charset="0"/>
              <a:buChar char="•"/>
            </a:pPr>
            <a:r>
              <a:rPr lang="cs-CZ" sz="2400" dirty="0" smtClean="0">
                <a:solidFill>
                  <a:srgbClr val="0C3A85"/>
                </a:solidFill>
                <a:latin typeface="+mj-lt"/>
                <a:ea typeface="+mj-ea"/>
                <a:cs typeface="+mj-cs"/>
              </a:rPr>
              <a:t>Zusammenstellung </a:t>
            </a:r>
            <a:r>
              <a:rPr lang="cs-CZ" sz="2400" dirty="0">
                <a:solidFill>
                  <a:srgbClr val="0C3A85"/>
                </a:solidFill>
                <a:latin typeface="+mj-lt"/>
                <a:ea typeface="+mj-ea"/>
                <a:cs typeface="+mj-cs"/>
              </a:rPr>
              <a:t>vorhandener geologischer Basisdaten anhand </a:t>
            </a:r>
            <a:r>
              <a:rPr lang="de-DE" sz="2400" dirty="0">
                <a:solidFill>
                  <a:srgbClr val="0C3A85"/>
                </a:solidFill>
                <a:latin typeface="+mj-lt"/>
                <a:ea typeface="+mj-ea"/>
                <a:cs typeface="+mj-cs"/>
              </a:rPr>
              <a:t>vorliegender</a:t>
            </a:r>
            <a:r>
              <a:rPr lang="cs-CZ" sz="2400" dirty="0">
                <a:solidFill>
                  <a:srgbClr val="0C3A85"/>
                </a:solidFill>
                <a:latin typeface="+mj-lt"/>
                <a:ea typeface="+mj-ea"/>
                <a:cs typeface="+mj-cs"/>
              </a:rPr>
              <a:t> Unterlagen (Geophysik + Störungen)</a:t>
            </a:r>
            <a:endParaRPr lang="de-DE" sz="2400" dirty="0">
              <a:solidFill>
                <a:srgbClr val="0C3A85"/>
              </a:solidFill>
              <a:latin typeface="+mj-lt"/>
              <a:ea typeface="+mj-ea"/>
              <a:cs typeface="+mj-cs"/>
            </a:endParaRPr>
          </a:p>
          <a:p>
            <a:pPr marL="450215" indent="-450215">
              <a:lnSpc>
                <a:spcPct val="115000"/>
              </a:lnSpc>
              <a:spcAft>
                <a:spcPts val="0"/>
              </a:spcAft>
              <a:buFont typeface="Arial" panose="020B0604020202020204" pitchFamily="34" charset="0"/>
              <a:buChar char="•"/>
            </a:pPr>
            <a:r>
              <a:rPr lang="cs-CZ" sz="2400" dirty="0" smtClean="0">
                <a:solidFill>
                  <a:srgbClr val="0C3A85"/>
                </a:solidFill>
                <a:latin typeface="+mj-lt"/>
                <a:ea typeface="+mj-ea"/>
                <a:cs typeface="+mj-cs"/>
              </a:rPr>
              <a:t>Vergleich </a:t>
            </a:r>
            <a:r>
              <a:rPr lang="cs-CZ" sz="2400" dirty="0">
                <a:solidFill>
                  <a:srgbClr val="0C3A85"/>
                </a:solidFill>
                <a:latin typeface="+mj-lt"/>
                <a:ea typeface="+mj-ea"/>
                <a:cs typeface="+mj-cs"/>
              </a:rPr>
              <a:t>der bei beiden Partnern vorhandenen Generallegenden (Charakterisierung der Gesteinseinheiten nach Stratigraphie, Petrographie und Lithologie)</a:t>
            </a:r>
            <a:endParaRPr lang="de-DE" sz="2400" dirty="0">
              <a:solidFill>
                <a:srgbClr val="0C3A85"/>
              </a:solidFill>
              <a:latin typeface="+mj-lt"/>
              <a:ea typeface="+mj-ea"/>
              <a:cs typeface="+mj-cs"/>
            </a:endParaRPr>
          </a:p>
        </p:txBody>
      </p:sp>
      <p:sp>
        <p:nvSpPr>
          <p:cNvPr id="8" name="Titel 1"/>
          <p:cNvSpPr txBox="1">
            <a:spLocks/>
          </p:cNvSpPr>
          <p:nvPr/>
        </p:nvSpPr>
        <p:spPr>
          <a:xfrm>
            <a:off x="179512" y="1196752"/>
            <a:ext cx="8712968"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smtClean="0"/>
              <a:t>Erarbeitung der grenzüberschreitenden geologischen Karte </a:t>
            </a:r>
            <a:br>
              <a:rPr lang="de-DE" sz="2600" dirty="0" smtClean="0"/>
            </a:br>
            <a:r>
              <a:rPr lang="de-DE" sz="2600" dirty="0" smtClean="0"/>
              <a:t>und der Legende / </a:t>
            </a:r>
            <a:r>
              <a:rPr lang="cs-CZ" sz="2600" i="1" dirty="0">
                <a:solidFill>
                  <a:schemeClr val="bg2">
                    <a:lumMod val="25000"/>
                  </a:schemeClr>
                </a:solidFill>
              </a:rPr>
              <a:t>V</a:t>
            </a:r>
            <a:r>
              <a:rPr lang="de-DE" sz="2600" i="1" dirty="0" err="1">
                <a:solidFill>
                  <a:schemeClr val="bg2">
                    <a:lumMod val="25000"/>
                  </a:schemeClr>
                </a:solidFill>
              </a:rPr>
              <a:t>ypracování</a:t>
            </a:r>
            <a:r>
              <a:rPr lang="de-DE" sz="2600" i="1" dirty="0">
                <a:solidFill>
                  <a:schemeClr val="bg2">
                    <a:lumMod val="25000"/>
                  </a:schemeClr>
                </a:solidFill>
              </a:rPr>
              <a:t> </a:t>
            </a:r>
            <a:r>
              <a:rPr lang="de-DE" sz="2600" i="1" dirty="0" err="1">
                <a:solidFill>
                  <a:schemeClr val="bg2">
                    <a:lumMod val="25000"/>
                  </a:schemeClr>
                </a:solidFill>
              </a:rPr>
              <a:t>přeshraniční</a:t>
            </a:r>
            <a:r>
              <a:rPr lang="de-DE" sz="2600" i="1" dirty="0">
                <a:solidFill>
                  <a:schemeClr val="bg2">
                    <a:lumMod val="25000"/>
                  </a:schemeClr>
                </a:solidFill>
              </a:rPr>
              <a:t> </a:t>
            </a:r>
            <a:r>
              <a:rPr lang="de-DE" sz="2600" i="1" dirty="0" err="1">
                <a:solidFill>
                  <a:schemeClr val="bg2">
                    <a:lumMod val="25000"/>
                  </a:schemeClr>
                </a:solidFill>
              </a:rPr>
              <a:t>geologické</a:t>
            </a:r>
            <a:r>
              <a:rPr lang="de-DE" sz="2600" i="1" dirty="0">
                <a:solidFill>
                  <a:schemeClr val="bg2">
                    <a:lumMod val="25000"/>
                  </a:schemeClr>
                </a:solidFill>
              </a:rPr>
              <a:t> </a:t>
            </a:r>
            <a:r>
              <a:rPr lang="de-DE" sz="2600" i="1" dirty="0" err="1" smtClean="0">
                <a:solidFill>
                  <a:schemeClr val="bg2">
                    <a:lumMod val="25000"/>
                  </a:schemeClr>
                </a:solidFill>
              </a:rPr>
              <a:t>mapy</a:t>
            </a:r>
            <a:r>
              <a:rPr lang="de-DE" sz="2600" i="1" dirty="0" smtClean="0">
                <a:solidFill>
                  <a:schemeClr val="bg2">
                    <a:lumMod val="25000"/>
                  </a:schemeClr>
                </a:solidFill>
              </a:rPr>
              <a:t> </a:t>
            </a:r>
            <a:r>
              <a:rPr lang="de-DE" sz="2600" i="1" dirty="0">
                <a:solidFill>
                  <a:schemeClr val="bg2">
                    <a:lumMod val="25000"/>
                  </a:schemeClr>
                </a:solidFill>
              </a:rPr>
              <a:t>a </a:t>
            </a:r>
            <a:r>
              <a:rPr lang="de-DE" sz="2600" i="1" dirty="0" err="1">
                <a:solidFill>
                  <a:schemeClr val="bg2">
                    <a:lumMod val="25000"/>
                  </a:schemeClr>
                </a:solidFill>
              </a:rPr>
              <a:t>legendy</a:t>
            </a:r>
            <a:endParaRPr lang="cs-CZ" sz="2600" i="1" dirty="0">
              <a:solidFill>
                <a:schemeClr val="bg2">
                  <a:lumMod val="25000"/>
                </a:schemeClr>
              </a:solidFill>
            </a:endParaRPr>
          </a:p>
        </p:txBody>
      </p:sp>
    </p:spTree>
    <p:extLst>
      <p:ext uri="{BB962C8B-B14F-4D97-AF65-F5344CB8AC3E}">
        <p14:creationId xmlns:p14="http://schemas.microsoft.com/office/powerpoint/2010/main" val="3984437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12</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Rechteck 3"/>
          <p:cNvSpPr/>
          <p:nvPr/>
        </p:nvSpPr>
        <p:spPr>
          <a:xfrm>
            <a:off x="261555" y="2811817"/>
            <a:ext cx="8568952" cy="3065455"/>
          </a:xfrm>
          <a:prstGeom prst="rect">
            <a:avLst/>
          </a:prstGeom>
        </p:spPr>
        <p:txBody>
          <a:bodyPr wrap="square">
            <a:spAutoFit/>
          </a:bodyPr>
          <a:lstStyle/>
          <a:p>
            <a:pPr marL="450215" indent="-450215">
              <a:lnSpc>
                <a:spcPct val="115000"/>
              </a:lnSpc>
              <a:spcAft>
                <a:spcPts val="0"/>
              </a:spcAft>
              <a:buFont typeface="Arial" panose="020B0604020202020204" pitchFamily="34" charset="0"/>
              <a:buChar char="•"/>
            </a:pPr>
            <a:r>
              <a:rPr lang="cs-CZ" sz="2400" dirty="0" smtClean="0">
                <a:solidFill>
                  <a:srgbClr val="0C3A85"/>
                </a:solidFill>
                <a:ea typeface="Calibri"/>
                <a:cs typeface="Times New Roman"/>
              </a:rPr>
              <a:t>Auswahl </a:t>
            </a:r>
            <a:r>
              <a:rPr lang="cs-CZ" sz="2400" dirty="0">
                <a:solidFill>
                  <a:srgbClr val="0C3A85"/>
                </a:solidFill>
                <a:ea typeface="Calibri"/>
                <a:cs typeface="Times New Roman"/>
              </a:rPr>
              <a:t>von Störungen unter Berücksichtigung deren grenzübergreifender  sowie regionaler bzw. überregionaler </a:t>
            </a:r>
            <a:r>
              <a:rPr lang="cs-CZ" sz="2400" dirty="0" smtClean="0">
                <a:solidFill>
                  <a:srgbClr val="0C3A85"/>
                </a:solidFill>
                <a:ea typeface="Calibri"/>
                <a:cs typeface="Times New Roman"/>
              </a:rPr>
              <a:t>Bedeutung/Ausprägung</a:t>
            </a:r>
            <a:endParaRPr lang="de-DE" sz="2400" dirty="0" smtClean="0">
              <a:solidFill>
                <a:srgbClr val="0C3A85"/>
              </a:solidFill>
              <a:ea typeface="Calibri"/>
              <a:cs typeface="Times New Roman"/>
            </a:endParaRPr>
          </a:p>
          <a:p>
            <a:pPr marL="450215" indent="-450215">
              <a:lnSpc>
                <a:spcPct val="115000"/>
              </a:lnSpc>
              <a:spcAft>
                <a:spcPts val="0"/>
              </a:spcAft>
              <a:buFont typeface="Arial" panose="020B0604020202020204" pitchFamily="34" charset="0"/>
              <a:buChar char="•"/>
            </a:pPr>
            <a:r>
              <a:rPr lang="de-DE" sz="2400" dirty="0">
                <a:solidFill>
                  <a:srgbClr val="0C3A85"/>
                </a:solidFill>
                <a:ea typeface="Calibri"/>
                <a:cs typeface="Times New Roman"/>
              </a:rPr>
              <a:t>Analyse der geomorphologischen Situation im Untersuchungsgebiet und </a:t>
            </a:r>
            <a:r>
              <a:rPr lang="de-DE" sz="2400" dirty="0" smtClean="0">
                <a:solidFill>
                  <a:srgbClr val="0C3A85"/>
                </a:solidFill>
                <a:ea typeface="Calibri"/>
                <a:cs typeface="Times New Roman"/>
              </a:rPr>
              <a:t>Festlegung potentieller Störungsbereiche sowie Nachweis durch geophysikalische Untersuchungen</a:t>
            </a:r>
            <a:endParaRPr lang="de-DE" sz="2400" dirty="0">
              <a:solidFill>
                <a:srgbClr val="0C3A85"/>
              </a:solidFill>
              <a:ea typeface="Calibri"/>
              <a:cs typeface="Times New Roman"/>
            </a:endParaRPr>
          </a:p>
        </p:txBody>
      </p:sp>
      <p:sp>
        <p:nvSpPr>
          <p:cNvPr id="8" name="Titel 1"/>
          <p:cNvSpPr txBox="1">
            <a:spLocks noGrp="1"/>
          </p:cNvSpPr>
          <p:nvPr>
            <p:ph type="title"/>
          </p:nvPr>
        </p:nvSpPr>
        <p:spPr>
          <a:xfrm>
            <a:off x="261555" y="1412776"/>
            <a:ext cx="8712968"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Erarbeitung der grenzüberschreitenden </a:t>
            </a:r>
            <a:r>
              <a:rPr lang="de-DE" sz="2600" dirty="0" smtClean="0"/>
              <a:t>geologischen Karte </a:t>
            </a:r>
            <a:br>
              <a:rPr lang="de-DE" sz="2600" dirty="0" smtClean="0"/>
            </a:br>
            <a:r>
              <a:rPr lang="de-DE" sz="2600" dirty="0" smtClean="0"/>
              <a:t>und der Legende / </a:t>
            </a:r>
            <a:r>
              <a:rPr lang="cs-CZ" sz="2600" i="1" dirty="0">
                <a:solidFill>
                  <a:schemeClr val="bg2">
                    <a:lumMod val="25000"/>
                  </a:schemeClr>
                </a:solidFill>
              </a:rPr>
              <a:t>V</a:t>
            </a:r>
            <a:r>
              <a:rPr lang="de-DE" sz="2600" i="1" dirty="0" err="1">
                <a:solidFill>
                  <a:schemeClr val="bg2">
                    <a:lumMod val="25000"/>
                  </a:schemeClr>
                </a:solidFill>
              </a:rPr>
              <a:t>ypracování</a:t>
            </a:r>
            <a:r>
              <a:rPr lang="de-DE" sz="2600" i="1" dirty="0">
                <a:solidFill>
                  <a:schemeClr val="bg2">
                    <a:lumMod val="25000"/>
                  </a:schemeClr>
                </a:solidFill>
              </a:rPr>
              <a:t> </a:t>
            </a:r>
            <a:r>
              <a:rPr lang="de-DE" sz="2600" i="1" dirty="0" err="1">
                <a:solidFill>
                  <a:schemeClr val="bg2">
                    <a:lumMod val="25000"/>
                  </a:schemeClr>
                </a:solidFill>
              </a:rPr>
              <a:t>přeshraniční</a:t>
            </a:r>
            <a:r>
              <a:rPr lang="de-DE" sz="2600" i="1" dirty="0">
                <a:solidFill>
                  <a:schemeClr val="bg2">
                    <a:lumMod val="25000"/>
                  </a:schemeClr>
                </a:solidFill>
              </a:rPr>
              <a:t> </a:t>
            </a:r>
            <a:r>
              <a:rPr lang="de-DE" sz="2600" i="1" dirty="0" err="1">
                <a:solidFill>
                  <a:schemeClr val="bg2">
                    <a:lumMod val="25000"/>
                  </a:schemeClr>
                </a:solidFill>
              </a:rPr>
              <a:t>geologické</a:t>
            </a:r>
            <a:r>
              <a:rPr lang="de-DE" sz="2600" i="1" dirty="0">
                <a:solidFill>
                  <a:schemeClr val="bg2">
                    <a:lumMod val="25000"/>
                  </a:schemeClr>
                </a:solidFill>
              </a:rPr>
              <a:t> </a:t>
            </a:r>
            <a:r>
              <a:rPr lang="de-DE" sz="2600" i="1" dirty="0" err="1">
                <a:solidFill>
                  <a:schemeClr val="bg2">
                    <a:lumMod val="25000"/>
                  </a:schemeClr>
                </a:solidFill>
              </a:rPr>
              <a:t>mapy</a:t>
            </a:r>
            <a:r>
              <a:rPr lang="cs-CZ" sz="2600" i="1" dirty="0">
                <a:solidFill>
                  <a:schemeClr val="bg2">
                    <a:lumMod val="25000"/>
                  </a:schemeClr>
                </a:solidFill>
              </a:rPr>
              <a:t/>
            </a:r>
            <a:br>
              <a:rPr lang="cs-CZ" sz="2600" i="1" dirty="0">
                <a:solidFill>
                  <a:schemeClr val="bg2">
                    <a:lumMod val="25000"/>
                  </a:schemeClr>
                </a:solidFill>
              </a:rPr>
            </a:br>
            <a:r>
              <a:rPr lang="de-DE" sz="2600" i="1" dirty="0" smtClean="0">
                <a:solidFill>
                  <a:schemeClr val="bg2">
                    <a:lumMod val="25000"/>
                  </a:schemeClr>
                </a:solidFill>
              </a:rPr>
              <a:t>a </a:t>
            </a:r>
            <a:r>
              <a:rPr lang="de-DE" sz="2600" i="1" dirty="0" err="1" smtClean="0">
                <a:solidFill>
                  <a:schemeClr val="bg2">
                    <a:lumMod val="25000"/>
                  </a:schemeClr>
                </a:solidFill>
              </a:rPr>
              <a:t>legendy</a:t>
            </a:r>
            <a:endParaRPr lang="de-DE" sz="2600" dirty="0"/>
          </a:p>
        </p:txBody>
      </p:sp>
    </p:spTree>
    <p:extLst>
      <p:ext uri="{BB962C8B-B14F-4D97-AF65-F5344CB8AC3E}">
        <p14:creationId xmlns:p14="http://schemas.microsoft.com/office/powerpoint/2010/main" val="1640149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13</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Rechteck 3"/>
          <p:cNvSpPr/>
          <p:nvPr/>
        </p:nvSpPr>
        <p:spPr>
          <a:xfrm>
            <a:off x="261555" y="2564904"/>
            <a:ext cx="8568952" cy="2640723"/>
          </a:xfrm>
          <a:prstGeom prst="rect">
            <a:avLst/>
          </a:prstGeom>
        </p:spPr>
        <p:txBody>
          <a:bodyPr wrap="square">
            <a:spAutoFit/>
          </a:bodyPr>
          <a:lstStyle/>
          <a:p>
            <a:pPr marL="450215" indent="-450215">
              <a:lnSpc>
                <a:spcPct val="115000"/>
              </a:lnSpc>
              <a:spcAft>
                <a:spcPts val="0"/>
              </a:spcAft>
              <a:buFont typeface="Arial" panose="020B0604020202020204" pitchFamily="34" charset="0"/>
              <a:buChar char="•"/>
            </a:pPr>
            <a:r>
              <a:rPr lang="cs-CZ" sz="2400" dirty="0">
                <a:solidFill>
                  <a:srgbClr val="0C3A85"/>
                </a:solidFill>
                <a:ea typeface="Calibri"/>
                <a:cs typeface="Times New Roman"/>
              </a:rPr>
              <a:t>Vereinheitlichung und Erarbeitung einer gemeinsamen Legende </a:t>
            </a:r>
            <a:r>
              <a:rPr lang="de-DE" sz="2400" dirty="0" smtClean="0">
                <a:solidFill>
                  <a:srgbClr val="0C3A85"/>
                </a:solidFill>
                <a:ea typeface="Calibri"/>
                <a:cs typeface="Times New Roman"/>
              </a:rPr>
              <a:t>durch </a:t>
            </a:r>
            <a:r>
              <a:rPr lang="cs-CZ" sz="2400" dirty="0" smtClean="0">
                <a:solidFill>
                  <a:srgbClr val="0C3A85"/>
                </a:solidFill>
                <a:ea typeface="Calibri"/>
                <a:cs typeface="Times New Roman"/>
              </a:rPr>
              <a:t>Abstimmungen </a:t>
            </a:r>
            <a:r>
              <a:rPr lang="cs-CZ" sz="2400" dirty="0">
                <a:solidFill>
                  <a:srgbClr val="0C3A85"/>
                </a:solidFill>
                <a:ea typeface="Calibri"/>
                <a:cs typeface="Times New Roman"/>
              </a:rPr>
              <a:t>im Rahmen von Arbeitstreffen und </a:t>
            </a:r>
            <a:r>
              <a:rPr lang="cs-CZ" sz="2400" dirty="0" smtClean="0">
                <a:solidFill>
                  <a:srgbClr val="0C3A85"/>
                </a:solidFill>
                <a:ea typeface="Calibri"/>
                <a:cs typeface="Times New Roman"/>
              </a:rPr>
              <a:t>Geländebegehungen</a:t>
            </a:r>
            <a:endParaRPr lang="de-DE" sz="2400" dirty="0" smtClean="0">
              <a:solidFill>
                <a:srgbClr val="0C3A85"/>
              </a:solidFill>
              <a:ea typeface="Calibri"/>
              <a:cs typeface="Times New Roman"/>
            </a:endParaRPr>
          </a:p>
          <a:p>
            <a:pPr marL="450215" indent="-450215">
              <a:lnSpc>
                <a:spcPct val="115000"/>
              </a:lnSpc>
              <a:buFont typeface="Arial" panose="020B0604020202020204" pitchFamily="34" charset="0"/>
              <a:buChar char="•"/>
            </a:pPr>
            <a:r>
              <a:rPr lang="de-DE" sz="2400" dirty="0">
                <a:solidFill>
                  <a:srgbClr val="0C3A85"/>
                </a:solidFill>
              </a:rPr>
              <a:t>gemeinsame Exkursionen zum besseren Verständnis der lithologisch-petrographischen sowie tektonischen Besonderheiten im </a:t>
            </a:r>
            <a:r>
              <a:rPr lang="de-DE" sz="2400" dirty="0" smtClean="0">
                <a:solidFill>
                  <a:srgbClr val="0C3A85"/>
                </a:solidFill>
              </a:rPr>
              <a:t>Untersuchungsgebiet</a:t>
            </a:r>
            <a:endParaRPr lang="de-DE" sz="2400" dirty="0">
              <a:solidFill>
                <a:srgbClr val="0C3A85"/>
              </a:solidFill>
              <a:ea typeface="Calibri"/>
              <a:cs typeface="Times New Roman"/>
            </a:endParaRPr>
          </a:p>
        </p:txBody>
      </p:sp>
      <p:sp>
        <p:nvSpPr>
          <p:cNvPr id="6" name="Titel 1"/>
          <p:cNvSpPr txBox="1">
            <a:spLocks noGrp="1"/>
          </p:cNvSpPr>
          <p:nvPr>
            <p:ph type="title"/>
          </p:nvPr>
        </p:nvSpPr>
        <p:spPr>
          <a:xfrm>
            <a:off x="261555" y="1412776"/>
            <a:ext cx="8712968"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Erarbeitung der grenzüberschreitenden </a:t>
            </a:r>
            <a:r>
              <a:rPr lang="de-DE" sz="2600" dirty="0" smtClean="0"/>
              <a:t>geologischen Karte </a:t>
            </a:r>
            <a:br>
              <a:rPr lang="de-DE" sz="2600" dirty="0" smtClean="0"/>
            </a:br>
            <a:r>
              <a:rPr lang="de-DE" sz="2600" dirty="0" smtClean="0"/>
              <a:t>und der Legende / </a:t>
            </a:r>
            <a:r>
              <a:rPr lang="cs-CZ" sz="2600" i="1" dirty="0">
                <a:solidFill>
                  <a:schemeClr val="bg2">
                    <a:lumMod val="25000"/>
                  </a:schemeClr>
                </a:solidFill>
              </a:rPr>
              <a:t>V</a:t>
            </a:r>
            <a:r>
              <a:rPr lang="de-DE" sz="2600" i="1" dirty="0" err="1">
                <a:solidFill>
                  <a:schemeClr val="bg2">
                    <a:lumMod val="25000"/>
                  </a:schemeClr>
                </a:solidFill>
              </a:rPr>
              <a:t>ypracování</a:t>
            </a:r>
            <a:r>
              <a:rPr lang="de-DE" sz="2600" i="1" dirty="0">
                <a:solidFill>
                  <a:schemeClr val="bg2">
                    <a:lumMod val="25000"/>
                  </a:schemeClr>
                </a:solidFill>
              </a:rPr>
              <a:t> </a:t>
            </a:r>
            <a:r>
              <a:rPr lang="de-DE" sz="2600" i="1" dirty="0" err="1">
                <a:solidFill>
                  <a:schemeClr val="bg2">
                    <a:lumMod val="25000"/>
                  </a:schemeClr>
                </a:solidFill>
              </a:rPr>
              <a:t>přeshraniční</a:t>
            </a:r>
            <a:r>
              <a:rPr lang="de-DE" sz="2600" i="1" dirty="0">
                <a:solidFill>
                  <a:schemeClr val="bg2">
                    <a:lumMod val="25000"/>
                  </a:schemeClr>
                </a:solidFill>
              </a:rPr>
              <a:t> </a:t>
            </a:r>
            <a:r>
              <a:rPr lang="de-DE" sz="2600" i="1" dirty="0" err="1">
                <a:solidFill>
                  <a:schemeClr val="bg2">
                    <a:lumMod val="25000"/>
                  </a:schemeClr>
                </a:solidFill>
              </a:rPr>
              <a:t>geologické</a:t>
            </a:r>
            <a:r>
              <a:rPr lang="de-DE" sz="2600" i="1" dirty="0">
                <a:solidFill>
                  <a:schemeClr val="bg2">
                    <a:lumMod val="25000"/>
                  </a:schemeClr>
                </a:solidFill>
              </a:rPr>
              <a:t> </a:t>
            </a:r>
            <a:r>
              <a:rPr lang="de-DE" sz="2600" i="1" dirty="0" err="1">
                <a:solidFill>
                  <a:schemeClr val="bg2">
                    <a:lumMod val="25000"/>
                  </a:schemeClr>
                </a:solidFill>
              </a:rPr>
              <a:t>mapy</a:t>
            </a:r>
            <a:r>
              <a:rPr lang="cs-CZ" sz="2600" i="1" dirty="0">
                <a:solidFill>
                  <a:schemeClr val="bg2">
                    <a:lumMod val="25000"/>
                  </a:schemeClr>
                </a:solidFill>
              </a:rPr>
              <a:t/>
            </a:r>
            <a:br>
              <a:rPr lang="cs-CZ" sz="2600" i="1" dirty="0">
                <a:solidFill>
                  <a:schemeClr val="bg2">
                    <a:lumMod val="25000"/>
                  </a:schemeClr>
                </a:solidFill>
              </a:rPr>
            </a:br>
            <a:r>
              <a:rPr lang="de-DE" sz="2600" i="1" dirty="0" smtClean="0">
                <a:solidFill>
                  <a:schemeClr val="bg2">
                    <a:lumMod val="25000"/>
                  </a:schemeClr>
                </a:solidFill>
              </a:rPr>
              <a:t>a </a:t>
            </a:r>
            <a:r>
              <a:rPr lang="de-DE" sz="2600" i="1" dirty="0" err="1" smtClean="0">
                <a:solidFill>
                  <a:schemeClr val="bg2">
                    <a:lumMod val="25000"/>
                  </a:schemeClr>
                </a:solidFill>
              </a:rPr>
              <a:t>legendy</a:t>
            </a:r>
            <a:endParaRPr lang="de-DE" sz="2600" dirty="0"/>
          </a:p>
        </p:txBody>
      </p:sp>
    </p:spTree>
    <p:extLst>
      <p:ext uri="{BB962C8B-B14F-4D97-AF65-F5344CB8AC3E}">
        <p14:creationId xmlns:p14="http://schemas.microsoft.com/office/powerpoint/2010/main" val="2733205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14</a:t>
            </a:fld>
            <a:endParaRPr lang="cs-CZ" dirty="0"/>
          </a:p>
        </p:txBody>
      </p:sp>
      <p:sp>
        <p:nvSpPr>
          <p:cNvPr id="12" name="Zástupný symbol pro zápatí 2"/>
          <p:cNvSpPr>
            <a:spLocks noGrp="1"/>
          </p:cNvSpPr>
          <p:nvPr>
            <p:ph type="ftr" sz="quarter" idx="11"/>
          </p:nvPr>
        </p:nvSpPr>
        <p:spPr>
          <a:xfrm>
            <a:off x="467544" y="6309320"/>
            <a:ext cx="7704856" cy="365125"/>
          </a:xfrm>
        </p:spPr>
        <p:txBody>
          <a:bodyPr/>
          <a:lstStyle/>
          <a:p>
            <a:r>
              <a:rPr lang="de-DE" dirty="0" smtClean="0"/>
              <a:t>Grenzüberschreitende Zusammenarbeit zur Entwicklung des Eisenbahnverkehrs Sachsen – Tschechien (Antragsnummer: 100283037)</a:t>
            </a:r>
            <a:endParaRPr lang="cs-CZ" dirty="0"/>
          </a:p>
        </p:txBody>
      </p:sp>
      <p:pic>
        <p:nvPicPr>
          <p:cNvPr id="717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02" t="17478" b="14744"/>
          <a:stretch/>
        </p:blipFill>
        <p:spPr bwMode="auto">
          <a:xfrm>
            <a:off x="251520" y="2367161"/>
            <a:ext cx="7337876" cy="380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9" t="15167" r="25767" b="46696"/>
          <a:stretch/>
        </p:blipFill>
        <p:spPr bwMode="auto">
          <a:xfrm>
            <a:off x="251520" y="2276872"/>
            <a:ext cx="8611150"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1"/>
          <p:cNvSpPr txBox="1">
            <a:spLocks noGrp="1"/>
          </p:cNvSpPr>
          <p:nvPr>
            <p:ph type="title"/>
          </p:nvPr>
        </p:nvSpPr>
        <p:spPr>
          <a:xfrm>
            <a:off x="179512" y="1052736"/>
            <a:ext cx="8712968"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Erarbeitung der grenzüberschreitenden </a:t>
            </a:r>
            <a:r>
              <a:rPr lang="de-DE" sz="2600" dirty="0" smtClean="0"/>
              <a:t>geologischen Karte </a:t>
            </a:r>
            <a:br>
              <a:rPr lang="de-DE" sz="2600" dirty="0" smtClean="0"/>
            </a:br>
            <a:r>
              <a:rPr lang="de-DE" sz="2600" dirty="0" smtClean="0"/>
              <a:t>und der Legende</a:t>
            </a:r>
            <a:endParaRPr lang="de-DE" sz="2600" dirty="0"/>
          </a:p>
        </p:txBody>
      </p:sp>
    </p:spTree>
    <p:extLst>
      <p:ext uri="{BB962C8B-B14F-4D97-AF65-F5344CB8AC3E}">
        <p14:creationId xmlns:p14="http://schemas.microsoft.com/office/powerpoint/2010/main" val="21059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124744"/>
            <a:ext cx="8229600" cy="576064"/>
          </a:xfrm>
        </p:spPr>
        <p:txBody>
          <a:bodyPr>
            <a:normAutofit/>
          </a:bodyPr>
          <a:lstStyle/>
          <a:p>
            <a:pPr algn="l"/>
            <a:r>
              <a:rPr lang="de-DE" sz="2600" dirty="0" smtClean="0"/>
              <a:t>Geländeuntersuchungen /Kartierung</a:t>
            </a:r>
            <a:r>
              <a:rPr lang="cs-CZ" sz="2600" dirty="0"/>
              <a:t> </a:t>
            </a:r>
            <a:r>
              <a:rPr lang="de-DE" sz="2600" dirty="0" smtClean="0"/>
              <a:t>05-07/2017</a:t>
            </a:r>
            <a:endParaRPr lang="cs-CZ" sz="2600" dirty="0"/>
          </a:p>
        </p:txBody>
      </p:sp>
      <p:sp>
        <p:nvSpPr>
          <p:cNvPr id="4" name="Zástupný symbol pro číslo snímku 3"/>
          <p:cNvSpPr>
            <a:spLocks noGrp="1"/>
          </p:cNvSpPr>
          <p:nvPr>
            <p:ph type="sldNum" sz="quarter" idx="12"/>
          </p:nvPr>
        </p:nvSpPr>
        <p:spPr/>
        <p:txBody>
          <a:bodyPr/>
          <a:lstStyle/>
          <a:p>
            <a:fld id="{AFFD920D-76EB-4803-BA36-0D7BE6A42E40}" type="slidenum">
              <a:rPr>
                <a:solidFill>
                  <a:prstClr val="white">
                    <a:lumMod val="50000"/>
                  </a:prstClr>
                </a:solidFill>
              </a:rPr>
              <a:pPr/>
              <a:t>15</a:t>
            </a:fld>
            <a:endParaRPr dirty="0">
              <a:solidFill>
                <a:prstClr val="white">
                  <a:lumMod val="50000"/>
                </a:prstClr>
              </a:solidFill>
            </a:endParaRPr>
          </a:p>
        </p:txBody>
      </p:sp>
      <p:sp>
        <p:nvSpPr>
          <p:cNvPr id="7" name="Zástupný symbol pro zápatí 2"/>
          <p:cNvSpPr>
            <a:spLocks noGrp="1"/>
          </p:cNvSpPr>
          <p:nvPr>
            <p:ph type="ftr" sz="quarter" idx="11"/>
          </p:nvPr>
        </p:nvSpPr>
        <p:spPr>
          <a:xfrm>
            <a:off x="467544" y="6407060"/>
            <a:ext cx="7848872" cy="365125"/>
          </a:xfrm>
        </p:spPr>
        <p:txBody>
          <a:bodyPr/>
          <a:lstStyle/>
          <a:p>
            <a:r>
              <a:rPr lang="de-DE" dirty="0" smtClean="0">
                <a:solidFill>
                  <a:prstClr val="white">
                    <a:lumMod val="50000"/>
                  </a:prstClr>
                </a:solidFill>
              </a:rPr>
              <a:t>Grenzüberschreitende Zusammenarbeit zur Entwicklung des Eisenbahnverkehrs Sachsen – Tschechien (Antragsnummer: 100283037)</a:t>
            </a:r>
            <a:endParaRPr lang="cs-CZ" dirty="0">
              <a:solidFill>
                <a:prstClr val="white">
                  <a:lumMod val="50000"/>
                </a:prstClr>
              </a:solidFill>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160" t="28827" r="11790" b="15080"/>
          <a:stretch/>
        </p:blipFill>
        <p:spPr bwMode="auto">
          <a:xfrm>
            <a:off x="323528" y="1700808"/>
            <a:ext cx="4448175" cy="262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176" y="1772816"/>
            <a:ext cx="3694113"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7" y="4388546"/>
            <a:ext cx="2664296" cy="179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4363" y="4393261"/>
            <a:ext cx="2425749" cy="178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7" y="4393261"/>
            <a:ext cx="2431014" cy="18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11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16</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55" y="1043012"/>
            <a:ext cx="8010525"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noGrp="1"/>
          </p:cNvSpPr>
          <p:nvPr>
            <p:ph type="title"/>
          </p:nvPr>
        </p:nvSpPr>
        <p:spPr>
          <a:xfrm>
            <a:off x="179512" y="1052736"/>
            <a:ext cx="8712968"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Erarbeitung der grenzüberschreitenden </a:t>
            </a:r>
            <a:r>
              <a:rPr lang="de-DE" sz="2600" dirty="0" smtClean="0"/>
              <a:t>geologischen</a:t>
            </a:r>
            <a:br>
              <a:rPr lang="de-DE" sz="2600" dirty="0" smtClean="0"/>
            </a:br>
            <a:r>
              <a:rPr lang="de-DE" sz="2600" dirty="0" smtClean="0"/>
              <a:t>Spezialkarte und der Legende</a:t>
            </a:r>
            <a:endParaRPr lang="de-DE" sz="2600" dirty="0"/>
          </a:p>
        </p:txBody>
      </p:sp>
    </p:spTree>
    <p:extLst>
      <p:ext uri="{BB962C8B-B14F-4D97-AF65-F5344CB8AC3E}">
        <p14:creationId xmlns:p14="http://schemas.microsoft.com/office/powerpoint/2010/main" val="50251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Zástupný symbol pro zápatí 2"/>
          <p:cNvSpPr txBox="1">
            <a:spLocks/>
          </p:cNvSpPr>
          <p:nvPr/>
        </p:nvSpPr>
        <p:spPr>
          <a:xfrm>
            <a:off x="467544" y="6381328"/>
            <a:ext cx="7704856" cy="365125"/>
          </a:xfrm>
          <a:prstGeom prst="rect">
            <a:avLst/>
          </a:prstGeom>
        </p:spPr>
        <p:txBody>
          <a:bodyPr/>
          <a:lstStyle>
            <a:defPPr>
              <a:defRPr lang="cs-CZ"/>
            </a:defPPr>
            <a:lvl1pPr marL="0" algn="l" defTabSz="914400" rtl="0" eaLnBrk="1" latinLnBrk="0" hangingPunct="1">
              <a:defRPr sz="105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t>Grenzüberschreitende Zusammenarbeit zur Entwicklung des Eisenbahnverkehrs Sachsen – Tschechien (Antragsnummer: 100283037)</a:t>
            </a:r>
            <a:endParaRPr lang="cs-CZ" dirty="0"/>
          </a:p>
        </p:txBody>
      </p:sp>
      <p:sp>
        <p:nvSpPr>
          <p:cNvPr id="3" name="Foliennummernplatzhalter 2"/>
          <p:cNvSpPr>
            <a:spLocks noGrp="1"/>
          </p:cNvSpPr>
          <p:nvPr>
            <p:ph type="sldNum" sz="quarter" idx="12"/>
          </p:nvPr>
        </p:nvSpPr>
        <p:spPr>
          <a:xfrm>
            <a:off x="8046640" y="6356350"/>
            <a:ext cx="874440" cy="365125"/>
          </a:xfrm>
        </p:spPr>
        <p:txBody>
          <a:bodyPr/>
          <a:lstStyle/>
          <a:p>
            <a:fld id="{AFFD920D-76EB-4803-BA36-0D7BE6A42E40}" type="slidenum">
              <a:rPr lang="cs-CZ" smtClean="0"/>
              <a:pPr/>
              <a:t>17</a:t>
            </a:fld>
            <a:endParaRPr lang="cs-CZ" dirty="0"/>
          </a:p>
        </p:txBody>
      </p:sp>
      <p:sp>
        <p:nvSpPr>
          <p:cNvPr id="5" name="Titel 1"/>
          <p:cNvSpPr txBox="1">
            <a:spLocks/>
          </p:cNvSpPr>
          <p:nvPr/>
        </p:nvSpPr>
        <p:spPr>
          <a:xfrm>
            <a:off x="288032" y="1196752"/>
            <a:ext cx="838842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0"/>
              </a:spcBef>
            </a:pPr>
            <a:r>
              <a:rPr lang="de-DE" dirty="0" smtClean="0"/>
              <a:t>Grenzübergreifende </a:t>
            </a:r>
          </a:p>
          <a:p>
            <a:pPr algn="l">
              <a:spcBef>
                <a:spcPts val="0"/>
              </a:spcBef>
            </a:pPr>
            <a:r>
              <a:rPr lang="de-DE" dirty="0" smtClean="0"/>
              <a:t>Geologische Spezialkarte</a:t>
            </a:r>
            <a:endParaRPr lang="de-D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476" y="1124744"/>
            <a:ext cx="4860032" cy="5603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88840"/>
            <a:ext cx="5400600" cy="997233"/>
          </a:xfrm>
          <a:prstGeom prst="rect">
            <a:avLst/>
          </a:prstGeom>
          <a:ln w="12700">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774" y="3019282"/>
            <a:ext cx="2290768" cy="3165252"/>
          </a:xfrm>
          <a:prstGeom prst="rect">
            <a:avLst/>
          </a:prstGeom>
          <a:ln w="12700">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85" y="5465829"/>
            <a:ext cx="4617851" cy="1148939"/>
          </a:xfrm>
          <a:prstGeom prst="rect">
            <a:avLst/>
          </a:prstGeom>
          <a:ln w="12700">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Rechteck 6"/>
          <p:cNvSpPr/>
          <p:nvPr/>
        </p:nvSpPr>
        <p:spPr>
          <a:xfrm>
            <a:off x="5101136" y="1183104"/>
            <a:ext cx="2736304" cy="57606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7882152" y="2803258"/>
            <a:ext cx="864096" cy="120180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6050888" y="6381328"/>
            <a:ext cx="864096" cy="2334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13"/>
          <p:cNvCxnSpPr>
            <a:stCxn id="7" idx="0"/>
          </p:cNvCxnSpPr>
          <p:nvPr/>
        </p:nvCxnSpPr>
        <p:spPr>
          <a:xfrm flipH="1">
            <a:off x="3167844" y="1183104"/>
            <a:ext cx="3301444" cy="7062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a:stCxn id="15" idx="3"/>
            <a:endCxn id="1028" idx="3"/>
          </p:cNvCxnSpPr>
          <p:nvPr/>
        </p:nvCxnSpPr>
        <p:spPr>
          <a:xfrm flipH="1">
            <a:off x="3622542" y="3404161"/>
            <a:ext cx="5123706" cy="11977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a:stCxn id="16" idx="3"/>
            <a:endCxn id="1027" idx="3"/>
          </p:cNvCxnSpPr>
          <p:nvPr/>
        </p:nvCxnSpPr>
        <p:spPr>
          <a:xfrm flipH="1" flipV="1">
            <a:off x="5101136" y="6040299"/>
            <a:ext cx="1813848" cy="45774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621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18</a:t>
            </a:fld>
            <a:endParaRPr lang="cs-CZ" dirty="0"/>
          </a:p>
        </p:txBody>
      </p:sp>
      <p:sp>
        <p:nvSpPr>
          <p:cNvPr id="4" name="Fußzeilenplatzhalter 3"/>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grpSp>
        <p:nvGrpSpPr>
          <p:cNvPr id="5" name="Gruppieren 6"/>
          <p:cNvGrpSpPr>
            <a:grpSpLocks/>
          </p:cNvGrpSpPr>
          <p:nvPr/>
        </p:nvGrpSpPr>
        <p:grpSpPr bwMode="auto">
          <a:xfrm>
            <a:off x="395288" y="2110829"/>
            <a:ext cx="8137525" cy="4054475"/>
            <a:chOff x="395288" y="2182837"/>
            <a:chExt cx="8137525" cy="4054475"/>
          </a:xfrm>
        </p:grpSpPr>
        <p:pic>
          <p:nvPicPr>
            <p:cNvPr id="6" name="Picture 8"/>
            <p:cNvPicPr>
              <a:picLocks noChangeAspect="1" noChangeArrowheads="1"/>
            </p:cNvPicPr>
            <p:nvPr/>
          </p:nvPicPr>
          <p:blipFill>
            <a:blip r:embed="rId2"/>
            <a:srcRect/>
            <a:stretch>
              <a:fillRect/>
            </a:stretch>
          </p:blipFill>
          <p:spPr bwMode="auto">
            <a:xfrm rot="5697175">
              <a:off x="6591300" y="3517900"/>
              <a:ext cx="493713" cy="969963"/>
            </a:xfrm>
            <a:prstGeom prst="rect">
              <a:avLst/>
            </a:prstGeom>
            <a:noFill/>
            <a:ln w="9525">
              <a:noFill/>
              <a:miter lim="800000"/>
              <a:headEnd/>
              <a:tailEnd/>
            </a:ln>
          </p:spPr>
        </p:pic>
        <p:pic>
          <p:nvPicPr>
            <p:cNvPr id="7" name="Picture 4"/>
            <p:cNvPicPr>
              <a:picLocks noChangeAspect="1" noChangeArrowheads="1"/>
            </p:cNvPicPr>
            <p:nvPr/>
          </p:nvPicPr>
          <p:blipFill>
            <a:blip r:embed="rId3"/>
            <a:srcRect l="1495" b="33832"/>
            <a:stretch>
              <a:fillRect/>
            </a:stretch>
          </p:blipFill>
          <p:spPr bwMode="auto">
            <a:xfrm>
              <a:off x="395288" y="4422799"/>
              <a:ext cx="7648575" cy="1055688"/>
            </a:xfrm>
            <a:prstGeom prst="rect">
              <a:avLst/>
            </a:prstGeom>
            <a:noFill/>
            <a:ln w="9525">
              <a:noFill/>
              <a:miter lim="800000"/>
              <a:headEnd/>
              <a:tailEnd/>
            </a:ln>
          </p:spPr>
        </p:pic>
        <p:pic>
          <p:nvPicPr>
            <p:cNvPr id="8" name="Picture 5"/>
            <p:cNvPicPr>
              <a:picLocks noChangeAspect="1" noChangeArrowheads="1"/>
            </p:cNvPicPr>
            <p:nvPr/>
          </p:nvPicPr>
          <p:blipFill>
            <a:blip r:embed="rId4"/>
            <a:srcRect b="36194"/>
            <a:stretch>
              <a:fillRect/>
            </a:stretch>
          </p:blipFill>
          <p:spPr bwMode="auto">
            <a:xfrm>
              <a:off x="484188" y="5503887"/>
              <a:ext cx="8048625" cy="733425"/>
            </a:xfrm>
            <a:prstGeom prst="rect">
              <a:avLst/>
            </a:prstGeom>
            <a:noFill/>
            <a:ln w="9525">
              <a:noFill/>
              <a:miter lim="800000"/>
              <a:headEnd/>
              <a:tailEnd/>
            </a:ln>
          </p:spPr>
        </p:pic>
        <p:pic>
          <p:nvPicPr>
            <p:cNvPr id="9" name="Picture 2"/>
            <p:cNvPicPr>
              <a:picLocks noChangeAspect="1" noChangeArrowheads="1"/>
            </p:cNvPicPr>
            <p:nvPr/>
          </p:nvPicPr>
          <p:blipFill>
            <a:blip r:embed="rId5"/>
            <a:srcRect t="18092" b="10863"/>
            <a:stretch>
              <a:fillRect/>
            </a:stretch>
          </p:blipFill>
          <p:spPr bwMode="auto">
            <a:xfrm>
              <a:off x="468313" y="2182837"/>
              <a:ext cx="6873875" cy="2384425"/>
            </a:xfrm>
            <a:prstGeom prst="rect">
              <a:avLst/>
            </a:prstGeom>
            <a:noFill/>
            <a:ln w="9525">
              <a:noFill/>
              <a:miter lim="800000"/>
              <a:headEnd/>
              <a:tailEnd/>
            </a:ln>
          </p:spPr>
        </p:pic>
        <p:sp>
          <p:nvSpPr>
            <p:cNvPr id="10" name="Textfeld 1"/>
            <p:cNvSpPr txBox="1">
              <a:spLocks noChangeArrowheads="1"/>
            </p:cNvSpPr>
            <p:nvPr/>
          </p:nvSpPr>
          <p:spPr bwMode="auto">
            <a:xfrm>
              <a:off x="395288" y="4603774"/>
              <a:ext cx="290512" cy="307975"/>
            </a:xfrm>
            <a:prstGeom prst="rect">
              <a:avLst/>
            </a:prstGeom>
            <a:noFill/>
            <a:ln w="9525">
              <a:noFill/>
              <a:miter lim="800000"/>
              <a:headEnd/>
              <a:tailEnd/>
            </a:ln>
          </p:spPr>
          <p:txBody>
            <a:bodyPr>
              <a:spAutoFit/>
            </a:bodyPr>
            <a:lstStyle/>
            <a:p>
              <a:r>
                <a:rPr lang="de-DE" altLang="de-DE" sz="1400" b="1">
                  <a:ea typeface="ＭＳ Ｐゴシック" pitchFamily="34" charset="-128"/>
                </a:rPr>
                <a:t>N</a:t>
              </a:r>
            </a:p>
          </p:txBody>
        </p:sp>
        <p:sp>
          <p:nvSpPr>
            <p:cNvPr id="11" name="Textfeld 9"/>
            <p:cNvSpPr txBox="1">
              <a:spLocks noChangeArrowheads="1"/>
            </p:cNvSpPr>
            <p:nvPr/>
          </p:nvSpPr>
          <p:spPr bwMode="auto">
            <a:xfrm>
              <a:off x="7818438" y="4619649"/>
              <a:ext cx="290512" cy="307975"/>
            </a:xfrm>
            <a:prstGeom prst="rect">
              <a:avLst/>
            </a:prstGeom>
            <a:noFill/>
            <a:ln w="9525">
              <a:noFill/>
              <a:miter lim="800000"/>
              <a:headEnd/>
              <a:tailEnd/>
            </a:ln>
          </p:spPr>
          <p:txBody>
            <a:bodyPr>
              <a:spAutoFit/>
            </a:bodyPr>
            <a:lstStyle/>
            <a:p>
              <a:r>
                <a:rPr lang="de-DE" altLang="de-DE" sz="1400" b="1">
                  <a:ea typeface="ＭＳ Ｐゴシック" pitchFamily="34" charset="-128"/>
                </a:rPr>
                <a:t>S</a:t>
              </a:r>
            </a:p>
          </p:txBody>
        </p:sp>
        <p:cxnSp>
          <p:nvCxnSpPr>
            <p:cNvPr id="12" name="Gerade Verbindung mit Pfeil 12"/>
            <p:cNvCxnSpPr>
              <a:cxnSpLocks noChangeShapeType="1"/>
            </p:cNvCxnSpPr>
            <p:nvPr/>
          </p:nvCxnSpPr>
          <p:spPr bwMode="auto">
            <a:xfrm flipH="1">
              <a:off x="2771776" y="3573487"/>
              <a:ext cx="1944240" cy="2146300"/>
            </a:xfrm>
            <a:prstGeom prst="straightConnector1">
              <a:avLst/>
            </a:prstGeom>
            <a:noFill/>
            <a:ln w="28575" algn="ctr">
              <a:solidFill>
                <a:srgbClr val="008438"/>
              </a:solidFill>
              <a:round/>
              <a:headEnd/>
              <a:tailEnd type="arrow" w="med" len="med"/>
            </a:ln>
          </p:spPr>
        </p:cxnSp>
        <p:cxnSp>
          <p:nvCxnSpPr>
            <p:cNvPr id="13" name="Gerade Verbindung mit Pfeil 15"/>
            <p:cNvCxnSpPr>
              <a:cxnSpLocks noChangeShapeType="1"/>
            </p:cNvCxnSpPr>
            <p:nvPr/>
          </p:nvCxnSpPr>
          <p:spPr bwMode="auto">
            <a:xfrm flipH="1">
              <a:off x="6227764" y="3295674"/>
              <a:ext cx="52386" cy="2574925"/>
            </a:xfrm>
            <a:prstGeom prst="straightConnector1">
              <a:avLst/>
            </a:prstGeom>
            <a:noFill/>
            <a:ln w="28575" algn="ctr">
              <a:solidFill>
                <a:srgbClr val="008438"/>
              </a:solidFill>
              <a:round/>
              <a:headEnd/>
              <a:tailEnd type="arrow" w="med" len="med"/>
            </a:ln>
          </p:spPr>
        </p:cxnSp>
        <p:sp>
          <p:nvSpPr>
            <p:cNvPr id="14" name="Textfeld 23"/>
            <p:cNvSpPr txBox="1">
              <a:spLocks noChangeArrowheads="1"/>
            </p:cNvSpPr>
            <p:nvPr/>
          </p:nvSpPr>
          <p:spPr bwMode="auto">
            <a:xfrm>
              <a:off x="1044030" y="4681561"/>
              <a:ext cx="1655762" cy="246063"/>
            </a:xfrm>
            <a:prstGeom prst="rect">
              <a:avLst/>
            </a:prstGeom>
            <a:solidFill>
              <a:schemeClr val="bg1"/>
            </a:solidFill>
            <a:ln w="9525">
              <a:noFill/>
              <a:miter lim="800000"/>
              <a:headEnd/>
              <a:tailEnd/>
            </a:ln>
          </p:spPr>
          <p:txBody>
            <a:bodyPr>
              <a:spAutoFit/>
            </a:bodyPr>
            <a:lstStyle/>
            <a:p>
              <a:r>
                <a:rPr lang="de-DE" altLang="de-DE" sz="1000">
                  <a:ea typeface="ＭＳ Ｐゴシック" pitchFamily="34" charset="-128"/>
                </a:rPr>
                <a:t>Struktur Börnersdorf</a:t>
              </a:r>
            </a:p>
          </p:txBody>
        </p:sp>
        <p:sp>
          <p:nvSpPr>
            <p:cNvPr id="15" name="Textfeld 24"/>
            <p:cNvSpPr txBox="1">
              <a:spLocks noChangeArrowheads="1"/>
            </p:cNvSpPr>
            <p:nvPr/>
          </p:nvSpPr>
          <p:spPr bwMode="auto">
            <a:xfrm>
              <a:off x="3671888" y="4746649"/>
              <a:ext cx="863600" cy="246063"/>
            </a:xfrm>
            <a:prstGeom prst="rect">
              <a:avLst/>
            </a:prstGeom>
            <a:solidFill>
              <a:schemeClr val="bg1"/>
            </a:solidFill>
            <a:ln w="9525">
              <a:noFill/>
              <a:miter lim="800000"/>
              <a:headEnd/>
              <a:tailEnd/>
            </a:ln>
          </p:spPr>
          <p:txBody>
            <a:bodyPr>
              <a:spAutoFit/>
            </a:bodyPr>
            <a:lstStyle/>
            <a:p>
              <a:r>
                <a:rPr lang="de-DE" altLang="de-DE" sz="1000">
                  <a:ea typeface="ＭＳ Ｐゴシック" pitchFamily="34" charset="-128"/>
                </a:rPr>
                <a:t>Gottleubatal</a:t>
              </a:r>
            </a:p>
          </p:txBody>
        </p:sp>
        <p:sp>
          <p:nvSpPr>
            <p:cNvPr id="16" name="Textfeld 25"/>
            <p:cNvSpPr txBox="1">
              <a:spLocks noChangeArrowheads="1"/>
            </p:cNvSpPr>
            <p:nvPr/>
          </p:nvSpPr>
          <p:spPr bwMode="auto">
            <a:xfrm>
              <a:off x="1520476" y="3064841"/>
              <a:ext cx="1298327" cy="461665"/>
            </a:xfrm>
            <a:prstGeom prst="rect">
              <a:avLst/>
            </a:prstGeom>
            <a:solidFill>
              <a:schemeClr val="bg1"/>
            </a:solidFill>
            <a:ln w="9525">
              <a:noFill/>
              <a:miter lim="800000"/>
              <a:headEnd/>
              <a:tailEnd/>
            </a:ln>
          </p:spPr>
          <p:txBody>
            <a:bodyPr wrap="square">
              <a:spAutoFit/>
            </a:bodyPr>
            <a:lstStyle/>
            <a:p>
              <a:pPr algn="ctr"/>
              <a:r>
                <a:rPr lang="de-DE" altLang="de-DE" sz="1200" dirty="0">
                  <a:ea typeface="ＭＳ Ｐゴシック" pitchFamily="34" charset="-128"/>
                </a:rPr>
                <a:t>Störungszone </a:t>
              </a:r>
              <a:endParaRPr lang="de-DE" altLang="de-DE" sz="1200" dirty="0" smtClean="0">
                <a:ea typeface="ＭＳ Ｐゴシック" pitchFamily="34" charset="-128"/>
              </a:endParaRPr>
            </a:p>
            <a:p>
              <a:pPr algn="ctr"/>
              <a:r>
                <a:rPr lang="de-DE" altLang="de-DE" sz="1200" dirty="0" err="1" smtClean="0">
                  <a:ea typeface="ＭＳ Ｐゴシック" pitchFamily="34" charset="-128"/>
                </a:rPr>
                <a:t>Döbra</a:t>
              </a:r>
              <a:r>
                <a:rPr lang="de-DE" altLang="de-DE" sz="1200" dirty="0" smtClean="0">
                  <a:ea typeface="ＭＳ Ｐゴシック" pitchFamily="34" charset="-128"/>
                </a:rPr>
                <a:t> </a:t>
              </a:r>
              <a:r>
                <a:rPr lang="de-DE" altLang="de-DE" sz="1200" dirty="0">
                  <a:ea typeface="ＭＳ Ｐゴシック" pitchFamily="34" charset="-128"/>
                </a:rPr>
                <a:t>- </a:t>
              </a:r>
              <a:r>
                <a:rPr lang="de-DE" altLang="de-DE" sz="1200" dirty="0" err="1">
                  <a:ea typeface="ＭＳ Ｐゴシック" pitchFamily="34" charset="-128"/>
                </a:rPr>
                <a:t>Petrovice</a:t>
              </a:r>
              <a:endParaRPr lang="de-DE" altLang="de-DE" sz="1200" dirty="0">
                <a:ea typeface="ＭＳ Ｐゴシック" pitchFamily="34" charset="-128"/>
              </a:endParaRPr>
            </a:p>
          </p:txBody>
        </p:sp>
        <p:cxnSp>
          <p:nvCxnSpPr>
            <p:cNvPr id="17" name="Gerade Verbindung mit Pfeil 3"/>
            <p:cNvCxnSpPr>
              <a:cxnSpLocks noChangeShapeType="1"/>
            </p:cNvCxnSpPr>
            <p:nvPr/>
          </p:nvCxnSpPr>
          <p:spPr bwMode="auto">
            <a:xfrm>
              <a:off x="2411413" y="3870349"/>
              <a:ext cx="2381250" cy="1104900"/>
            </a:xfrm>
            <a:prstGeom prst="straightConnector1">
              <a:avLst/>
            </a:prstGeom>
            <a:noFill/>
            <a:ln w="28575" algn="ctr">
              <a:solidFill>
                <a:srgbClr val="008438"/>
              </a:solidFill>
              <a:round/>
              <a:headEnd/>
              <a:tailEnd type="arrow" w="med" len="med"/>
            </a:ln>
          </p:spPr>
        </p:cxnSp>
        <p:sp>
          <p:nvSpPr>
            <p:cNvPr id="18" name="Textfeld 26"/>
            <p:cNvSpPr txBox="1">
              <a:spLocks noChangeArrowheads="1"/>
            </p:cNvSpPr>
            <p:nvPr/>
          </p:nvSpPr>
          <p:spPr bwMode="auto">
            <a:xfrm>
              <a:off x="5400675" y="2514624"/>
              <a:ext cx="1331565" cy="277813"/>
            </a:xfrm>
            <a:prstGeom prst="rect">
              <a:avLst/>
            </a:prstGeom>
            <a:solidFill>
              <a:schemeClr val="bg1"/>
            </a:solidFill>
            <a:ln w="9525">
              <a:noFill/>
              <a:miter lim="800000"/>
              <a:headEnd/>
              <a:tailEnd/>
            </a:ln>
          </p:spPr>
          <p:txBody>
            <a:bodyPr wrap="square">
              <a:spAutoFit/>
            </a:bodyPr>
            <a:lstStyle/>
            <a:p>
              <a:pPr algn="ctr"/>
              <a:r>
                <a:rPr lang="de-DE" altLang="de-DE" sz="1200">
                  <a:ea typeface="ＭＳ Ｐゴシック" pitchFamily="34" charset="-128"/>
                </a:rPr>
                <a:t>Erzgebirgsabbruch</a:t>
              </a:r>
            </a:p>
          </p:txBody>
        </p:sp>
        <p:sp>
          <p:nvSpPr>
            <p:cNvPr id="19" name="Textfeld 27"/>
            <p:cNvSpPr txBox="1">
              <a:spLocks noChangeArrowheads="1"/>
            </p:cNvSpPr>
            <p:nvPr/>
          </p:nvSpPr>
          <p:spPr bwMode="auto">
            <a:xfrm>
              <a:off x="641350" y="5905524"/>
              <a:ext cx="1517650" cy="246063"/>
            </a:xfrm>
            <a:prstGeom prst="rect">
              <a:avLst/>
            </a:prstGeom>
            <a:noFill/>
            <a:ln w="9525">
              <a:noFill/>
              <a:miter lim="800000"/>
              <a:headEnd/>
              <a:tailEnd/>
            </a:ln>
          </p:spPr>
          <p:txBody>
            <a:bodyPr>
              <a:spAutoFit/>
            </a:bodyPr>
            <a:lstStyle/>
            <a:p>
              <a:r>
                <a:rPr lang="de-DE" altLang="de-DE" sz="1000">
                  <a:ea typeface="ＭＳ Ｐゴシック" pitchFamily="34" charset="-128"/>
                </a:rPr>
                <a:t>Erzgebirgsbasistunnel</a:t>
              </a:r>
            </a:p>
          </p:txBody>
        </p:sp>
        <p:sp>
          <p:nvSpPr>
            <p:cNvPr id="20" name="Textfeld 28"/>
            <p:cNvSpPr txBox="1">
              <a:spLocks noChangeArrowheads="1"/>
            </p:cNvSpPr>
            <p:nvPr/>
          </p:nvSpPr>
          <p:spPr bwMode="auto">
            <a:xfrm>
              <a:off x="1652588" y="5143524"/>
              <a:ext cx="1517650" cy="246063"/>
            </a:xfrm>
            <a:prstGeom prst="rect">
              <a:avLst/>
            </a:prstGeom>
            <a:noFill/>
            <a:ln w="9525">
              <a:noFill/>
              <a:miter lim="800000"/>
              <a:headEnd/>
              <a:tailEnd/>
            </a:ln>
          </p:spPr>
          <p:txBody>
            <a:bodyPr>
              <a:spAutoFit/>
            </a:bodyPr>
            <a:lstStyle/>
            <a:p>
              <a:r>
                <a:rPr lang="de-DE" altLang="de-DE" sz="1000">
                  <a:ea typeface="ＭＳ Ｐゴシック" pitchFamily="34" charset="-128"/>
                </a:rPr>
                <a:t>Erzgebirgsbasistunnel</a:t>
              </a:r>
            </a:p>
          </p:txBody>
        </p:sp>
        <p:sp>
          <p:nvSpPr>
            <p:cNvPr id="21" name="Textfeld 31"/>
            <p:cNvSpPr txBox="1">
              <a:spLocks noChangeArrowheads="1"/>
            </p:cNvSpPr>
            <p:nvPr/>
          </p:nvSpPr>
          <p:spPr bwMode="auto">
            <a:xfrm>
              <a:off x="4264025" y="2807479"/>
              <a:ext cx="1044823" cy="276999"/>
            </a:xfrm>
            <a:prstGeom prst="rect">
              <a:avLst/>
            </a:prstGeom>
            <a:solidFill>
              <a:schemeClr val="bg1"/>
            </a:solidFill>
            <a:ln w="9525">
              <a:noFill/>
              <a:miter lim="800000"/>
              <a:headEnd/>
              <a:tailEnd/>
            </a:ln>
          </p:spPr>
          <p:txBody>
            <a:bodyPr wrap="square">
              <a:spAutoFit/>
            </a:bodyPr>
            <a:lstStyle/>
            <a:p>
              <a:pPr algn="ctr"/>
              <a:r>
                <a:rPr lang="de-DE" altLang="de-DE" sz="1200" dirty="0" smtClean="0">
                  <a:ea typeface="ＭＳ Ｐゴシック" pitchFamily="34" charset="-128"/>
                </a:rPr>
                <a:t>Störungszone</a:t>
              </a:r>
              <a:endParaRPr lang="de-DE" altLang="de-DE" sz="1200" dirty="0">
                <a:ea typeface="ＭＳ Ｐゴシック" pitchFamily="34" charset="-128"/>
              </a:endParaRPr>
            </a:p>
          </p:txBody>
        </p:sp>
        <p:cxnSp>
          <p:nvCxnSpPr>
            <p:cNvPr id="22" name="Gerade Verbindung 21"/>
            <p:cNvCxnSpPr>
              <a:cxnSpLocks noChangeShapeType="1"/>
            </p:cNvCxnSpPr>
            <p:nvPr/>
          </p:nvCxnSpPr>
          <p:spPr bwMode="auto">
            <a:xfrm>
              <a:off x="468313" y="6097612"/>
              <a:ext cx="6659562" cy="17462"/>
            </a:xfrm>
            <a:prstGeom prst="line">
              <a:avLst/>
            </a:prstGeom>
            <a:noFill/>
            <a:ln w="12700" algn="ctr">
              <a:solidFill>
                <a:srgbClr val="FF0000"/>
              </a:solidFill>
              <a:round/>
              <a:headEnd/>
              <a:tailEnd/>
            </a:ln>
          </p:spPr>
        </p:cxnSp>
        <p:cxnSp>
          <p:nvCxnSpPr>
            <p:cNvPr id="23" name="Gerade Verbindung 27"/>
            <p:cNvCxnSpPr>
              <a:cxnSpLocks noChangeShapeType="1"/>
            </p:cNvCxnSpPr>
            <p:nvPr/>
          </p:nvCxnSpPr>
          <p:spPr bwMode="auto">
            <a:xfrm>
              <a:off x="484188" y="4976813"/>
              <a:ext cx="7559675" cy="36512"/>
            </a:xfrm>
            <a:prstGeom prst="line">
              <a:avLst/>
            </a:prstGeom>
            <a:noFill/>
            <a:ln w="12700" algn="ctr">
              <a:solidFill>
                <a:srgbClr val="FF0000"/>
              </a:solidFill>
              <a:round/>
              <a:headEnd/>
              <a:tailEnd/>
            </a:ln>
          </p:spPr>
        </p:cxnSp>
        <p:sp>
          <p:nvSpPr>
            <p:cNvPr id="24" name="Ellipse 23"/>
            <p:cNvSpPr/>
            <p:nvPr/>
          </p:nvSpPr>
          <p:spPr>
            <a:xfrm>
              <a:off x="611188" y="3573487"/>
              <a:ext cx="431800" cy="428625"/>
            </a:xfrm>
            <a:prstGeom prst="ellipse">
              <a:avLst/>
            </a:pr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25" name="Gerade Verbindung mit Pfeil 24"/>
            <p:cNvCxnSpPr/>
            <p:nvPr/>
          </p:nvCxnSpPr>
          <p:spPr>
            <a:xfrm>
              <a:off x="899592" y="4027234"/>
              <a:ext cx="216024" cy="986091"/>
            </a:xfrm>
            <a:prstGeom prst="straightConnector1">
              <a:avLst/>
            </a:prstGeom>
            <a:ln w="28575">
              <a:solidFill>
                <a:srgbClr val="008438"/>
              </a:solidFill>
              <a:tailEnd type="arrow"/>
            </a:ln>
          </p:spPr>
          <p:style>
            <a:lnRef idx="1">
              <a:schemeClr val="accent1"/>
            </a:lnRef>
            <a:fillRef idx="0">
              <a:schemeClr val="accent1"/>
            </a:fillRef>
            <a:effectRef idx="0">
              <a:schemeClr val="accent1"/>
            </a:effectRef>
            <a:fontRef idx="minor">
              <a:schemeClr val="tx1"/>
            </a:fontRef>
          </p:style>
        </p:cxnSp>
      </p:grpSp>
      <p:sp>
        <p:nvSpPr>
          <p:cNvPr id="26" name="Titel 1"/>
          <p:cNvSpPr txBox="1">
            <a:spLocks noGrp="1"/>
          </p:cNvSpPr>
          <p:nvPr>
            <p:ph type="title"/>
          </p:nvPr>
        </p:nvSpPr>
        <p:spPr>
          <a:xfrm>
            <a:off x="179512" y="908720"/>
            <a:ext cx="633670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Geophysikalische Untersuchungen</a:t>
            </a:r>
          </a:p>
        </p:txBody>
      </p:sp>
      <p:sp>
        <p:nvSpPr>
          <p:cNvPr id="27" name="Rechteck 26"/>
          <p:cNvSpPr/>
          <p:nvPr/>
        </p:nvSpPr>
        <p:spPr>
          <a:xfrm>
            <a:off x="179512" y="1527175"/>
            <a:ext cx="8496944" cy="461665"/>
          </a:xfrm>
          <a:prstGeom prst="rect">
            <a:avLst/>
          </a:prstGeom>
        </p:spPr>
        <p:txBody>
          <a:bodyPr wrap="square">
            <a:spAutoFit/>
          </a:bodyPr>
          <a:lstStyle/>
          <a:p>
            <a:pPr marL="285750" lvl="0" indent="-285750">
              <a:spcAft>
                <a:spcPts val="600"/>
              </a:spcAft>
              <a:buFont typeface="Arial" panose="020B0604020202020204" pitchFamily="34" charset="0"/>
              <a:buChar char="•"/>
            </a:pPr>
            <a:r>
              <a:rPr lang="de-DE" sz="2400" dirty="0" smtClean="0">
                <a:solidFill>
                  <a:srgbClr val="0C3A85"/>
                </a:solidFill>
              </a:rPr>
              <a:t>Schwerpunktbereiche</a:t>
            </a:r>
            <a:endParaRPr lang="de-DE" sz="2400" dirty="0">
              <a:solidFill>
                <a:srgbClr val="0C3A85"/>
              </a:solidFill>
            </a:endParaRPr>
          </a:p>
        </p:txBody>
      </p:sp>
    </p:spTree>
    <p:extLst>
      <p:ext uri="{BB962C8B-B14F-4D97-AF65-F5344CB8AC3E}">
        <p14:creationId xmlns:p14="http://schemas.microsoft.com/office/powerpoint/2010/main" val="525017772"/>
      </p:ext>
    </p:extLst>
  </p:cSld>
  <p:clrMapOvr>
    <a:masterClrMapping/>
  </p:clrMapOvr>
  <p:transition spd="med">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19</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1"/>
          <p:cNvSpPr txBox="1">
            <a:spLocks noGrp="1"/>
          </p:cNvSpPr>
          <p:nvPr>
            <p:ph type="title"/>
          </p:nvPr>
        </p:nvSpPr>
        <p:spPr>
          <a:xfrm>
            <a:off x="179512" y="1124744"/>
            <a:ext cx="87849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smtClean="0"/>
              <a:t>Gemeinsame Geländearbeiten – geoelektrische Messungen</a:t>
            </a:r>
            <a:endParaRPr lang="de-DE" sz="2600" dirty="0"/>
          </a:p>
        </p:txBody>
      </p:sp>
      <p:grpSp>
        <p:nvGrpSpPr>
          <p:cNvPr id="6" name="Gruppieren 5"/>
          <p:cNvGrpSpPr>
            <a:grpSpLocks noChangeAspect="1"/>
          </p:cNvGrpSpPr>
          <p:nvPr/>
        </p:nvGrpSpPr>
        <p:grpSpPr>
          <a:xfrm>
            <a:off x="2968070" y="1957791"/>
            <a:ext cx="2631796" cy="2736304"/>
            <a:chOff x="323528" y="1988840"/>
            <a:chExt cx="3947693" cy="4104456"/>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99"/>
            <a:stretch/>
          </p:blipFill>
          <p:spPr bwMode="auto">
            <a:xfrm>
              <a:off x="323528" y="1988840"/>
              <a:ext cx="3947693"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3"/>
            <p:cNvCxnSpPr/>
            <p:nvPr/>
          </p:nvCxnSpPr>
          <p:spPr>
            <a:xfrm flipV="1">
              <a:off x="1331640" y="3140968"/>
              <a:ext cx="144016" cy="144016"/>
            </a:xfrm>
            <a:prstGeom prst="line">
              <a:avLst/>
            </a:prstGeom>
            <a:ln w="38100">
              <a:solidFill>
                <a:srgbClr val="0C3A85"/>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flipV="1">
              <a:off x="1382440" y="3521075"/>
              <a:ext cx="144016" cy="144016"/>
            </a:xfrm>
            <a:prstGeom prst="line">
              <a:avLst/>
            </a:prstGeom>
            <a:ln w="38100">
              <a:solidFill>
                <a:srgbClr val="0C3A85"/>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V="1">
              <a:off x="2225366" y="3789040"/>
              <a:ext cx="144016" cy="144016"/>
            </a:xfrm>
            <a:prstGeom prst="line">
              <a:avLst/>
            </a:prstGeom>
            <a:ln w="38100">
              <a:solidFill>
                <a:srgbClr val="0C3A85"/>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V="1">
              <a:off x="2483768" y="3091061"/>
              <a:ext cx="216024" cy="144016"/>
            </a:xfrm>
            <a:prstGeom prst="line">
              <a:avLst/>
            </a:prstGeom>
            <a:ln w="38100">
              <a:solidFill>
                <a:srgbClr val="0C3A85"/>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V="1">
              <a:off x="1266627" y="5661248"/>
              <a:ext cx="115813" cy="216024"/>
            </a:xfrm>
            <a:prstGeom prst="line">
              <a:avLst/>
            </a:prstGeom>
            <a:ln w="38100">
              <a:solidFill>
                <a:srgbClr val="0C3A85"/>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2369382" y="5733256"/>
              <a:ext cx="216606" cy="144016"/>
            </a:xfrm>
            <a:prstGeom prst="line">
              <a:avLst/>
            </a:prstGeom>
            <a:ln w="38100">
              <a:solidFill>
                <a:srgbClr val="0C3A85"/>
              </a:solidFill>
            </a:ln>
          </p:spPr>
          <p:style>
            <a:lnRef idx="1">
              <a:schemeClr val="accent1"/>
            </a:lnRef>
            <a:fillRef idx="0">
              <a:schemeClr val="accent1"/>
            </a:fillRef>
            <a:effectRef idx="0">
              <a:schemeClr val="accent1"/>
            </a:effectRef>
            <a:fontRef idx="minor">
              <a:schemeClr val="tx1"/>
            </a:fontRef>
          </p:style>
        </p:cxnSp>
      </p:grpSp>
      <p:sp>
        <p:nvSpPr>
          <p:cNvPr id="17" name="Rechteck 16"/>
          <p:cNvSpPr/>
          <p:nvPr/>
        </p:nvSpPr>
        <p:spPr>
          <a:xfrm>
            <a:off x="304335" y="1961837"/>
            <a:ext cx="1327139" cy="1200329"/>
          </a:xfrm>
          <a:prstGeom prst="rect">
            <a:avLst/>
          </a:prstGeom>
        </p:spPr>
        <p:txBody>
          <a:bodyPr wrap="square">
            <a:spAutoFit/>
          </a:bodyPr>
          <a:lstStyle/>
          <a:p>
            <a:r>
              <a:rPr lang="de-DE" sz="2400" dirty="0" smtClean="0">
                <a:solidFill>
                  <a:srgbClr val="008438"/>
                </a:solidFill>
              </a:rPr>
              <a:t>07 /2017</a:t>
            </a:r>
          </a:p>
          <a:p>
            <a:r>
              <a:rPr lang="de-DE" sz="2400" dirty="0" smtClean="0">
                <a:solidFill>
                  <a:srgbClr val="008438"/>
                </a:solidFill>
              </a:rPr>
              <a:t>04 /2018</a:t>
            </a:r>
          </a:p>
          <a:p>
            <a:r>
              <a:rPr lang="de-DE" sz="2400" dirty="0" smtClean="0">
                <a:solidFill>
                  <a:srgbClr val="008438"/>
                </a:solidFill>
              </a:rPr>
              <a:t>05 /2018</a:t>
            </a:r>
            <a:endParaRPr lang="de-DE" sz="2400" dirty="0">
              <a:solidFill>
                <a:srgbClr val="008438"/>
              </a:solidFill>
            </a:endParaRPr>
          </a:p>
        </p:txBody>
      </p:sp>
      <p:sp>
        <p:nvSpPr>
          <p:cNvPr id="23" name="Rechteck 22"/>
          <p:cNvSpPr/>
          <p:nvPr/>
        </p:nvSpPr>
        <p:spPr>
          <a:xfrm>
            <a:off x="4135897" y="5442610"/>
            <a:ext cx="1327139" cy="461665"/>
          </a:xfrm>
          <a:prstGeom prst="rect">
            <a:avLst/>
          </a:prstGeom>
        </p:spPr>
        <p:txBody>
          <a:bodyPr wrap="square">
            <a:spAutoFit/>
          </a:bodyPr>
          <a:lstStyle/>
          <a:p>
            <a:r>
              <a:rPr lang="de-DE" sz="2400" dirty="0" smtClean="0">
                <a:solidFill>
                  <a:srgbClr val="008438"/>
                </a:solidFill>
              </a:rPr>
              <a:t>07 /2018</a:t>
            </a:r>
            <a:endParaRPr lang="de-DE" sz="2400" dirty="0">
              <a:solidFill>
                <a:srgbClr val="008438"/>
              </a:solidFill>
            </a:endParaRPr>
          </a:p>
        </p:txBody>
      </p:sp>
      <p:pic>
        <p:nvPicPr>
          <p:cNvPr id="24" name="Picture 2" descr="G:\Abt10\Projekte\NBS_DD-Prag\2016-2020_INTERREG V\Arbeitstreffen_Workshops\mit CGS\Meilenstein 14\AT9_2018_07_16-18\Fotos\DSCN15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335" y="3948630"/>
            <a:ext cx="2931561" cy="2198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Obrázek 4" descr="E:\Dokumenty\VRTPRD\Fieldwork Tisá 2018-07 -16-20\VRTPRD - ERT general plan 07-201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741" y="1961837"/>
            <a:ext cx="2736304" cy="3942438"/>
          </a:xfrm>
          <a:prstGeom prst="rect">
            <a:avLst/>
          </a:prstGeom>
          <a:noFill/>
          <a:ln>
            <a:noFill/>
          </a:ln>
        </p:spPr>
      </p:pic>
    </p:spTree>
    <p:extLst>
      <p:ext uri="{BB962C8B-B14F-4D97-AF65-F5344CB8AC3E}">
        <p14:creationId xmlns:p14="http://schemas.microsoft.com/office/powerpoint/2010/main" val="2214024021"/>
      </p:ext>
    </p:extLst>
  </p:cSld>
  <p:clrMapOvr>
    <a:masterClrMapping/>
  </p:clrMapOvr>
  <p:transition spd="med">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Zástupný symbol pro číslo snímku 3"/>
          <p:cNvSpPr>
            <a:spLocks noGrp="1"/>
          </p:cNvSpPr>
          <p:nvPr>
            <p:ph type="sldNum" sz="quarter" idx="12"/>
          </p:nvPr>
        </p:nvSpPr>
        <p:spPr/>
        <p:txBody>
          <a:bodyPr/>
          <a:lstStyle/>
          <a:p>
            <a:fld id="{AFFD920D-76EB-4803-BA36-0D7BE6A42E40}" type="slidenum">
              <a:rPr lang="cs-CZ" smtClean="0"/>
              <a:pPr/>
              <a:t>2</a:t>
            </a:fld>
            <a:endParaRPr lang="cs-CZ"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2736034"/>
            <a:ext cx="4968551" cy="69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a:spLocks noGrp="1"/>
          </p:cNvSpPr>
          <p:nvPr>
            <p:ph type="title"/>
          </p:nvPr>
        </p:nvSpPr>
        <p:spPr>
          <a:xfrm>
            <a:off x="19691" y="1340767"/>
            <a:ext cx="4824536" cy="889263"/>
          </a:xfrm>
        </p:spPr>
        <p:txBody>
          <a:bodyPr>
            <a:normAutofit/>
          </a:bodyPr>
          <a:lstStyle/>
          <a:p>
            <a:r>
              <a:rPr lang="de-DE" sz="2600" b="1" dirty="0" smtClean="0"/>
              <a:t>Arbeitsgruppe Geologie</a:t>
            </a:r>
            <a:br>
              <a:rPr lang="de-DE" sz="2600" b="1" dirty="0" smtClean="0"/>
            </a:br>
            <a:r>
              <a:rPr lang="de-DE" sz="2600" b="1" dirty="0" smtClean="0"/>
              <a:t>Projektpartner 1 und 4</a:t>
            </a:r>
            <a:endParaRPr lang="de-DE" sz="2600" b="1" dirty="0"/>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183" t="32155" r="38913" b="41483"/>
          <a:stretch/>
        </p:blipFill>
        <p:spPr bwMode="auto">
          <a:xfrm>
            <a:off x="827584" y="3645024"/>
            <a:ext cx="2350779"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el 1"/>
          <p:cNvSpPr txBox="1">
            <a:spLocks/>
          </p:cNvSpPr>
          <p:nvPr/>
        </p:nvSpPr>
        <p:spPr>
          <a:xfrm>
            <a:off x="3131840" y="3933056"/>
            <a:ext cx="3240360" cy="158417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r>
              <a:rPr lang="de-DE" sz="2000" b="1" dirty="0" smtClean="0">
                <a:solidFill>
                  <a:srgbClr val="0C3A85"/>
                </a:solidFill>
              </a:rPr>
              <a:t>Ceska </a:t>
            </a:r>
            <a:r>
              <a:rPr lang="de-DE" sz="2000" b="1" dirty="0" err="1" smtClean="0">
                <a:solidFill>
                  <a:srgbClr val="0C3A85"/>
                </a:solidFill>
              </a:rPr>
              <a:t>geologicka</a:t>
            </a:r>
            <a:r>
              <a:rPr lang="de-DE" sz="2000" b="1" dirty="0" smtClean="0">
                <a:solidFill>
                  <a:srgbClr val="0C3A85"/>
                </a:solidFill>
              </a:rPr>
              <a:t> </a:t>
            </a:r>
            <a:r>
              <a:rPr lang="de-DE" sz="2000" b="1" dirty="0" err="1" smtClean="0">
                <a:solidFill>
                  <a:srgbClr val="0C3A85"/>
                </a:solidFill>
              </a:rPr>
              <a:t>sluzba</a:t>
            </a:r>
            <a:endParaRPr lang="de-DE" sz="2000" b="1" dirty="0" smtClean="0">
              <a:solidFill>
                <a:srgbClr val="0C3A85"/>
              </a:solidFill>
            </a:endParaRPr>
          </a:p>
          <a:p>
            <a:pPr algn="l"/>
            <a:r>
              <a:rPr lang="de-DE" sz="2000" dirty="0" smtClean="0">
                <a:solidFill>
                  <a:srgbClr val="0C3A85"/>
                </a:solidFill>
              </a:rPr>
              <a:t>P. </a:t>
            </a:r>
            <a:r>
              <a:rPr lang="de-DE" sz="2000" dirty="0" err="1" smtClean="0">
                <a:solidFill>
                  <a:srgbClr val="0C3A85"/>
                </a:solidFill>
              </a:rPr>
              <a:t>Kycl</a:t>
            </a:r>
            <a:r>
              <a:rPr lang="de-DE" sz="2000" dirty="0" smtClean="0">
                <a:solidFill>
                  <a:srgbClr val="0C3A85"/>
                </a:solidFill>
              </a:rPr>
              <a:t>, </a:t>
            </a:r>
          </a:p>
          <a:p>
            <a:pPr algn="l"/>
            <a:r>
              <a:rPr lang="de-DE" sz="2000" dirty="0" smtClean="0">
                <a:solidFill>
                  <a:srgbClr val="0C3A85"/>
                </a:solidFill>
              </a:rPr>
              <a:t>V. </a:t>
            </a:r>
            <a:r>
              <a:rPr lang="de-DE" sz="2000" dirty="0" err="1" smtClean="0">
                <a:solidFill>
                  <a:srgbClr val="0C3A85"/>
                </a:solidFill>
              </a:rPr>
              <a:t>Rapprich</a:t>
            </a:r>
            <a:r>
              <a:rPr lang="de-DE" sz="2000" dirty="0" smtClean="0">
                <a:solidFill>
                  <a:srgbClr val="0C3A85"/>
                </a:solidFill>
              </a:rPr>
              <a:t>, </a:t>
            </a:r>
          </a:p>
          <a:p>
            <a:pPr algn="l"/>
            <a:r>
              <a:rPr lang="de-DE" sz="2000" dirty="0" smtClean="0">
                <a:solidFill>
                  <a:srgbClr val="0C3A85"/>
                </a:solidFill>
              </a:rPr>
              <a:t>J. Franek, </a:t>
            </a:r>
          </a:p>
          <a:p>
            <a:pPr algn="l"/>
            <a:r>
              <a:rPr lang="de-DE" sz="2000" dirty="0" smtClean="0">
                <a:solidFill>
                  <a:srgbClr val="0C3A85"/>
                </a:solidFill>
              </a:rPr>
              <a:t>P. </a:t>
            </a:r>
            <a:r>
              <a:rPr lang="de-DE" sz="2000" dirty="0" err="1" smtClean="0">
                <a:solidFill>
                  <a:srgbClr val="0C3A85"/>
                </a:solidFill>
              </a:rPr>
              <a:t>Fifera</a:t>
            </a:r>
            <a:r>
              <a:rPr lang="de-DE" sz="2000" dirty="0" smtClean="0">
                <a:solidFill>
                  <a:srgbClr val="0C3A85"/>
                </a:solidFill>
              </a:rPr>
              <a:t> a kol.</a:t>
            </a:r>
            <a:endParaRPr lang="de-DE" sz="2000" dirty="0">
              <a:solidFill>
                <a:srgbClr val="0C3A85"/>
              </a:solidFill>
            </a:endParaRPr>
          </a:p>
        </p:txBody>
      </p:sp>
      <p:sp>
        <p:nvSpPr>
          <p:cNvPr id="11" name="Titel 1"/>
          <p:cNvSpPr txBox="1">
            <a:spLocks/>
          </p:cNvSpPr>
          <p:nvPr/>
        </p:nvSpPr>
        <p:spPr>
          <a:xfrm>
            <a:off x="6156176" y="2564904"/>
            <a:ext cx="2272328" cy="122413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r>
              <a:rPr lang="de-DE" sz="2000" b="1" dirty="0" smtClean="0">
                <a:solidFill>
                  <a:srgbClr val="0C3A85"/>
                </a:solidFill>
              </a:rPr>
              <a:t>Abteilung Geologie</a:t>
            </a:r>
          </a:p>
          <a:p>
            <a:pPr algn="l"/>
            <a:r>
              <a:rPr lang="de-DE" sz="2000" dirty="0" smtClean="0">
                <a:solidFill>
                  <a:srgbClr val="0C3A85"/>
                </a:solidFill>
              </a:rPr>
              <a:t>S. Kulikov,</a:t>
            </a:r>
          </a:p>
          <a:p>
            <a:pPr algn="l"/>
            <a:r>
              <a:rPr lang="de-DE" sz="2000" dirty="0" smtClean="0">
                <a:solidFill>
                  <a:srgbClr val="0C3A85"/>
                </a:solidFill>
              </a:rPr>
              <a:t>Dr. O. Krentz,</a:t>
            </a:r>
          </a:p>
          <a:p>
            <a:pPr algn="l"/>
            <a:r>
              <a:rPr lang="de-DE" sz="2000" dirty="0" smtClean="0">
                <a:solidFill>
                  <a:srgbClr val="0C3A85"/>
                </a:solidFill>
              </a:rPr>
              <a:t>E. Seidel</a:t>
            </a:r>
            <a:endParaRPr lang="de-DE" sz="2000" dirty="0">
              <a:solidFill>
                <a:srgbClr val="0C3A85"/>
              </a:solidFill>
            </a:endParaRPr>
          </a:p>
        </p:txBody>
      </p:sp>
      <p:sp>
        <p:nvSpPr>
          <p:cNvPr id="12" name="Titel 1"/>
          <p:cNvSpPr txBox="1">
            <a:spLocks/>
          </p:cNvSpPr>
          <p:nvPr/>
        </p:nvSpPr>
        <p:spPr>
          <a:xfrm>
            <a:off x="3995936" y="1340768"/>
            <a:ext cx="5616624" cy="8892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r>
              <a:rPr lang="de-DE" sz="2600" b="1" dirty="0" err="1" smtClean="0">
                <a:solidFill>
                  <a:schemeClr val="accent3">
                    <a:lumMod val="75000"/>
                  </a:schemeClr>
                </a:solidFill>
              </a:rPr>
              <a:t>Pracovn</a:t>
            </a:r>
            <a:r>
              <a:rPr lang="cs-CZ" sz="2600" b="1" dirty="0" smtClean="0">
                <a:solidFill>
                  <a:schemeClr val="accent3">
                    <a:lumMod val="75000"/>
                  </a:schemeClr>
                </a:solidFill>
              </a:rPr>
              <a:t>í </a:t>
            </a:r>
            <a:r>
              <a:rPr lang="de-DE" sz="2600" b="1" dirty="0" err="1" smtClean="0">
                <a:solidFill>
                  <a:schemeClr val="accent3">
                    <a:lumMod val="75000"/>
                  </a:schemeClr>
                </a:solidFill>
              </a:rPr>
              <a:t>skupina</a:t>
            </a:r>
            <a:r>
              <a:rPr lang="de-DE" sz="2600" b="1" dirty="0" smtClean="0">
                <a:solidFill>
                  <a:schemeClr val="accent3">
                    <a:lumMod val="75000"/>
                  </a:schemeClr>
                </a:solidFill>
              </a:rPr>
              <a:t> </a:t>
            </a:r>
            <a:r>
              <a:rPr lang="de-DE" sz="2600" b="1" dirty="0" err="1" smtClean="0">
                <a:solidFill>
                  <a:schemeClr val="accent3">
                    <a:lumMod val="75000"/>
                  </a:schemeClr>
                </a:solidFill>
              </a:rPr>
              <a:t>geologie</a:t>
            </a:r>
            <a:r>
              <a:rPr lang="de-DE" sz="2600" b="1" dirty="0" smtClean="0">
                <a:solidFill>
                  <a:schemeClr val="accent3">
                    <a:lumMod val="75000"/>
                  </a:schemeClr>
                </a:solidFill>
              </a:rPr>
              <a:t/>
            </a:r>
            <a:br>
              <a:rPr lang="de-DE" sz="2600" b="1" dirty="0" smtClean="0">
                <a:solidFill>
                  <a:schemeClr val="accent3">
                    <a:lumMod val="75000"/>
                  </a:schemeClr>
                </a:solidFill>
              </a:rPr>
            </a:br>
            <a:r>
              <a:rPr lang="de-DE" sz="2600" b="1" dirty="0" err="1" smtClean="0">
                <a:solidFill>
                  <a:schemeClr val="accent3">
                    <a:lumMod val="75000"/>
                  </a:schemeClr>
                </a:solidFill>
              </a:rPr>
              <a:t>Koopera</a:t>
            </a:r>
            <a:r>
              <a:rPr lang="cs-CZ" sz="2600" b="1" dirty="0" smtClean="0">
                <a:solidFill>
                  <a:schemeClr val="accent3">
                    <a:lumMod val="75000"/>
                  </a:schemeClr>
                </a:solidFill>
              </a:rPr>
              <a:t>č</a:t>
            </a:r>
            <a:r>
              <a:rPr lang="de-DE" sz="2600" b="1" dirty="0" smtClean="0">
                <a:solidFill>
                  <a:schemeClr val="accent3">
                    <a:lumMod val="75000"/>
                  </a:schemeClr>
                </a:solidFill>
              </a:rPr>
              <a:t>n</a:t>
            </a:r>
            <a:r>
              <a:rPr lang="cs-CZ" sz="2600" b="1" dirty="0" smtClean="0">
                <a:solidFill>
                  <a:schemeClr val="accent3">
                    <a:lumMod val="75000"/>
                  </a:schemeClr>
                </a:solidFill>
              </a:rPr>
              <a:t>í</a:t>
            </a:r>
            <a:r>
              <a:rPr lang="de-DE" sz="2600" b="1" dirty="0" smtClean="0">
                <a:solidFill>
                  <a:schemeClr val="accent3">
                    <a:lumMod val="75000"/>
                  </a:schemeClr>
                </a:solidFill>
              </a:rPr>
              <a:t> </a:t>
            </a:r>
            <a:r>
              <a:rPr lang="de-DE" sz="2600" b="1" dirty="0" err="1" smtClean="0">
                <a:solidFill>
                  <a:schemeClr val="accent3">
                    <a:lumMod val="75000"/>
                  </a:schemeClr>
                </a:solidFill>
              </a:rPr>
              <a:t>partne</a:t>
            </a:r>
            <a:r>
              <a:rPr lang="cs-CZ" sz="2600" b="1" dirty="0" smtClean="0">
                <a:solidFill>
                  <a:schemeClr val="accent3">
                    <a:lumMod val="75000"/>
                  </a:schemeClr>
                </a:solidFill>
              </a:rPr>
              <a:t>ř</a:t>
            </a:r>
            <a:r>
              <a:rPr lang="de-DE" sz="2600" b="1" dirty="0" smtClean="0">
                <a:solidFill>
                  <a:schemeClr val="accent3">
                    <a:lumMod val="75000"/>
                  </a:schemeClr>
                </a:solidFill>
              </a:rPr>
              <a:t>i 1 und 4</a:t>
            </a:r>
            <a:endParaRPr lang="de-DE" sz="2600" b="1" dirty="0">
              <a:solidFill>
                <a:schemeClr val="accent3">
                  <a:lumMod val="75000"/>
                </a:schemeClr>
              </a:solidFill>
            </a:endParaRPr>
          </a:p>
        </p:txBody>
      </p:sp>
    </p:spTree>
    <p:extLst>
      <p:ext uri="{BB962C8B-B14F-4D97-AF65-F5344CB8AC3E}">
        <p14:creationId xmlns:p14="http://schemas.microsoft.com/office/powerpoint/2010/main" val="3099780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20</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11" name="Titel 1"/>
          <p:cNvSpPr txBox="1">
            <a:spLocks/>
          </p:cNvSpPr>
          <p:nvPr/>
        </p:nvSpPr>
        <p:spPr>
          <a:xfrm>
            <a:off x="179512" y="908720"/>
            <a:ext cx="8640960"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smtClean="0"/>
              <a:t>Gemeinsame Geophysikalische Untersuchungen</a:t>
            </a:r>
            <a:endParaRPr lang="de-DE" sz="2600" dirty="0"/>
          </a:p>
        </p:txBody>
      </p:sp>
      <p:sp>
        <p:nvSpPr>
          <p:cNvPr id="13" name="Rechteck 12"/>
          <p:cNvSpPr/>
          <p:nvPr/>
        </p:nvSpPr>
        <p:spPr>
          <a:xfrm>
            <a:off x="179512" y="1527175"/>
            <a:ext cx="8496944" cy="461665"/>
          </a:xfrm>
          <a:prstGeom prst="rect">
            <a:avLst/>
          </a:prstGeom>
        </p:spPr>
        <p:txBody>
          <a:bodyPr wrap="square">
            <a:spAutoFit/>
          </a:bodyPr>
          <a:lstStyle/>
          <a:p>
            <a:pPr marL="285750" lvl="0" indent="-285750">
              <a:spcAft>
                <a:spcPts val="600"/>
              </a:spcAft>
              <a:buFont typeface="Arial" panose="020B0604020202020204" pitchFamily="34" charset="0"/>
              <a:buChar char="•"/>
            </a:pPr>
            <a:r>
              <a:rPr lang="de-DE" sz="2400" dirty="0" smtClean="0">
                <a:solidFill>
                  <a:srgbClr val="0C3A85"/>
                </a:solidFill>
              </a:rPr>
              <a:t>Geoelektrik</a:t>
            </a:r>
            <a:endParaRPr lang="de-DE" sz="2400" dirty="0">
              <a:solidFill>
                <a:srgbClr val="0C3A85"/>
              </a:solidFill>
            </a:endParaRPr>
          </a:p>
        </p:txBody>
      </p:sp>
      <p:pic>
        <p:nvPicPr>
          <p:cNvPr id="16"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41887" t="9172" r="1973" b="4806"/>
          <a:stretch/>
        </p:blipFill>
        <p:spPr bwMode="auto">
          <a:xfrm>
            <a:off x="227651" y="1988840"/>
            <a:ext cx="5144108" cy="426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1914" t="9185" r="2030" b="4792"/>
          <a:stretch/>
        </p:blipFill>
        <p:spPr bwMode="auto">
          <a:xfrm>
            <a:off x="227651" y="1988841"/>
            <a:ext cx="5136488" cy="426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Freihandform 21"/>
          <p:cNvSpPr/>
          <p:nvPr/>
        </p:nvSpPr>
        <p:spPr>
          <a:xfrm>
            <a:off x="3212421" y="3876675"/>
            <a:ext cx="209550" cy="190500"/>
          </a:xfrm>
          <a:custGeom>
            <a:avLst/>
            <a:gdLst>
              <a:gd name="connsiteX0" fmla="*/ 209550 w 209550"/>
              <a:gd name="connsiteY0" fmla="*/ 0 h 190500"/>
              <a:gd name="connsiteX1" fmla="*/ 158750 w 209550"/>
              <a:gd name="connsiteY1" fmla="*/ 57150 h 190500"/>
              <a:gd name="connsiteX2" fmla="*/ 117475 w 209550"/>
              <a:gd name="connsiteY2" fmla="*/ 98425 h 190500"/>
              <a:gd name="connsiteX3" fmla="*/ 73025 w 209550"/>
              <a:gd name="connsiteY3" fmla="*/ 139700 h 190500"/>
              <a:gd name="connsiteX4" fmla="*/ 0 w 209550"/>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190500">
                <a:moveTo>
                  <a:pt x="209550" y="0"/>
                </a:moveTo>
                <a:cubicBezTo>
                  <a:pt x="191823" y="20373"/>
                  <a:pt x="174096" y="40746"/>
                  <a:pt x="158750" y="57150"/>
                </a:cubicBezTo>
                <a:cubicBezTo>
                  <a:pt x="143404" y="73554"/>
                  <a:pt x="131763" y="84667"/>
                  <a:pt x="117475" y="98425"/>
                </a:cubicBezTo>
                <a:cubicBezTo>
                  <a:pt x="103187" y="112183"/>
                  <a:pt x="92604" y="124354"/>
                  <a:pt x="73025" y="139700"/>
                </a:cubicBezTo>
                <a:cubicBezTo>
                  <a:pt x="53446" y="155046"/>
                  <a:pt x="26723" y="172773"/>
                  <a:pt x="0" y="190500"/>
                </a:cubicBezTo>
              </a:path>
            </a:pathLst>
          </a:custGeom>
          <a:noFill/>
          <a:ln w="34925">
            <a:solidFill>
              <a:srgbClr val="0C3A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22"/>
          <p:cNvSpPr/>
          <p:nvPr/>
        </p:nvSpPr>
        <p:spPr>
          <a:xfrm>
            <a:off x="3421971" y="4992960"/>
            <a:ext cx="161925" cy="144016"/>
          </a:xfrm>
          <a:custGeom>
            <a:avLst/>
            <a:gdLst>
              <a:gd name="connsiteX0" fmla="*/ 209550 w 209550"/>
              <a:gd name="connsiteY0" fmla="*/ 0 h 190500"/>
              <a:gd name="connsiteX1" fmla="*/ 158750 w 209550"/>
              <a:gd name="connsiteY1" fmla="*/ 57150 h 190500"/>
              <a:gd name="connsiteX2" fmla="*/ 117475 w 209550"/>
              <a:gd name="connsiteY2" fmla="*/ 98425 h 190500"/>
              <a:gd name="connsiteX3" fmla="*/ 73025 w 209550"/>
              <a:gd name="connsiteY3" fmla="*/ 139700 h 190500"/>
              <a:gd name="connsiteX4" fmla="*/ 0 w 209550"/>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190500">
                <a:moveTo>
                  <a:pt x="209550" y="0"/>
                </a:moveTo>
                <a:cubicBezTo>
                  <a:pt x="191823" y="20373"/>
                  <a:pt x="174096" y="40746"/>
                  <a:pt x="158750" y="57150"/>
                </a:cubicBezTo>
                <a:cubicBezTo>
                  <a:pt x="143404" y="73554"/>
                  <a:pt x="131763" y="84667"/>
                  <a:pt x="117475" y="98425"/>
                </a:cubicBezTo>
                <a:cubicBezTo>
                  <a:pt x="103187" y="112183"/>
                  <a:pt x="92604" y="124354"/>
                  <a:pt x="73025" y="139700"/>
                </a:cubicBezTo>
                <a:cubicBezTo>
                  <a:pt x="53446" y="155046"/>
                  <a:pt x="26723" y="172773"/>
                  <a:pt x="0" y="190500"/>
                </a:cubicBezTo>
              </a:path>
            </a:pathLst>
          </a:custGeom>
          <a:noFill/>
          <a:ln w="34925">
            <a:solidFill>
              <a:srgbClr val="0C3A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9583" t="11508" r="33180" b="4390"/>
          <a:stretch/>
        </p:blipFill>
        <p:spPr bwMode="auto">
          <a:xfrm>
            <a:off x="5412227" y="1988841"/>
            <a:ext cx="3489981" cy="426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hteck 23"/>
          <p:cNvSpPr/>
          <p:nvPr/>
        </p:nvSpPr>
        <p:spPr>
          <a:xfrm>
            <a:off x="5508104" y="4119198"/>
            <a:ext cx="2016224" cy="1683397"/>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 name="Gerade Verbindung 3"/>
          <p:cNvCxnSpPr/>
          <p:nvPr/>
        </p:nvCxnSpPr>
        <p:spPr>
          <a:xfrm>
            <a:off x="971600" y="2060848"/>
            <a:ext cx="3528392" cy="2900048"/>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395536" y="2636912"/>
            <a:ext cx="4256856" cy="3384376"/>
          </a:xfrm>
          <a:prstGeom prst="line">
            <a:avLst/>
          </a:prstGeom>
          <a:ln w="19050">
            <a:solidFill>
              <a:srgbClr val="0C3A85"/>
            </a:solidFill>
            <a:prstDash val="dash"/>
          </a:ln>
        </p:spPr>
        <p:style>
          <a:lnRef idx="1">
            <a:schemeClr val="accent1"/>
          </a:lnRef>
          <a:fillRef idx="0">
            <a:schemeClr val="accent1"/>
          </a:fillRef>
          <a:effectRef idx="0">
            <a:schemeClr val="accent1"/>
          </a:effectRef>
          <a:fontRef idx="minor">
            <a:schemeClr val="tx1"/>
          </a:fontRef>
        </p:style>
      </p:cxnSp>
      <p:pic>
        <p:nvPicPr>
          <p:cNvPr id="2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95" t="56723" r="7824" b="7935"/>
          <a:stretch/>
        </p:blipFill>
        <p:spPr bwMode="auto">
          <a:xfrm>
            <a:off x="611560" y="1988840"/>
            <a:ext cx="7957641" cy="1757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Gerade Verbindung 19"/>
          <p:cNvCxnSpPr/>
          <p:nvPr/>
        </p:nvCxnSpPr>
        <p:spPr>
          <a:xfrm>
            <a:off x="4499992" y="4937819"/>
            <a:ext cx="877226" cy="698706"/>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035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21</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pic>
        <p:nvPicPr>
          <p:cNvPr id="6" name="Grafik 14"/>
          <p:cNvPicPr>
            <a:picLocks noChangeAspect="1"/>
          </p:cNvPicPr>
          <p:nvPr/>
        </p:nvPicPr>
        <p:blipFill>
          <a:blip r:embed="rId2"/>
          <a:srcRect/>
          <a:stretch>
            <a:fillRect/>
          </a:stretch>
        </p:blipFill>
        <p:spPr bwMode="auto">
          <a:xfrm>
            <a:off x="337117" y="2109179"/>
            <a:ext cx="4234883" cy="2639642"/>
          </a:xfrm>
          <a:prstGeom prst="rect">
            <a:avLst/>
          </a:prstGeom>
          <a:ln>
            <a:noFill/>
          </a:ln>
          <a:effectLst>
            <a:outerShdw blurRad="292100" dist="139700" dir="2700000" algn="tl" rotWithShape="0">
              <a:srgbClr val="333333">
                <a:alpha val="65000"/>
              </a:srgbClr>
            </a:outerShdw>
          </a:effectLst>
        </p:spPr>
      </p:pic>
      <p:sp>
        <p:nvSpPr>
          <p:cNvPr id="9" name="Rechteck 8"/>
          <p:cNvSpPr/>
          <p:nvPr/>
        </p:nvSpPr>
        <p:spPr>
          <a:xfrm>
            <a:off x="179512" y="1527175"/>
            <a:ext cx="8496944" cy="461665"/>
          </a:xfrm>
          <a:prstGeom prst="rect">
            <a:avLst/>
          </a:prstGeom>
        </p:spPr>
        <p:txBody>
          <a:bodyPr wrap="square">
            <a:spAutoFit/>
          </a:bodyPr>
          <a:lstStyle/>
          <a:p>
            <a:pPr marL="285750" lvl="0" indent="-285750">
              <a:spcAft>
                <a:spcPts val="600"/>
              </a:spcAft>
              <a:buFont typeface="Arial" panose="020B0604020202020204" pitchFamily="34" charset="0"/>
              <a:buChar char="•"/>
            </a:pPr>
            <a:r>
              <a:rPr lang="de-DE" sz="2400" dirty="0" smtClean="0">
                <a:solidFill>
                  <a:srgbClr val="0C3A85"/>
                </a:solidFill>
              </a:rPr>
              <a:t>Seismik/3D-Modellierung</a:t>
            </a:r>
            <a:endParaRPr lang="de-DE" sz="2400" dirty="0">
              <a:solidFill>
                <a:srgbClr val="0C3A85"/>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344" t="4725" r="29756" b="5483"/>
          <a:stretch/>
        </p:blipFill>
        <p:spPr bwMode="auto">
          <a:xfrm>
            <a:off x="6076059" y="1628800"/>
            <a:ext cx="269455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erade Verbindung mit Pfeil 3"/>
          <p:cNvCxnSpPr/>
          <p:nvPr/>
        </p:nvCxnSpPr>
        <p:spPr>
          <a:xfrm flipV="1">
            <a:off x="3707904" y="2256110"/>
            <a:ext cx="3600400" cy="6688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337886" y="5013176"/>
            <a:ext cx="5602266" cy="584775"/>
          </a:xfrm>
          <a:prstGeom prst="rect">
            <a:avLst/>
          </a:prstGeom>
        </p:spPr>
        <p:txBody>
          <a:bodyPr wrap="square">
            <a:spAutoFit/>
          </a:bodyPr>
          <a:lstStyle/>
          <a:p>
            <a:r>
              <a:rPr lang="de-DE" sz="1600" u="sng" dirty="0" smtClean="0">
                <a:solidFill>
                  <a:srgbClr val="0C3A85"/>
                </a:solidFill>
              </a:rPr>
              <a:t>Struktur </a:t>
            </a:r>
            <a:r>
              <a:rPr lang="de-DE" sz="1600" u="sng" dirty="0" err="1" smtClean="0">
                <a:solidFill>
                  <a:srgbClr val="0C3A85"/>
                </a:solidFill>
              </a:rPr>
              <a:t>Börnersdorf</a:t>
            </a:r>
            <a:r>
              <a:rPr lang="de-DE" sz="1600" u="sng" dirty="0" smtClean="0">
                <a:solidFill>
                  <a:srgbClr val="0C3A85"/>
                </a:solidFill>
              </a:rPr>
              <a:t> </a:t>
            </a:r>
          </a:p>
          <a:p>
            <a:r>
              <a:rPr lang="de-DE" sz="1600" dirty="0" smtClean="0">
                <a:solidFill>
                  <a:srgbClr val="0C3A85"/>
                </a:solidFill>
              </a:rPr>
              <a:t>Kreidevorkommen ungeklärter Entstehung im Erzgebirgskristallin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2060848"/>
            <a:ext cx="5302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el 1"/>
          <p:cNvSpPr txBox="1">
            <a:spLocks noGrp="1"/>
          </p:cNvSpPr>
          <p:nvPr>
            <p:ph type="title"/>
          </p:nvPr>
        </p:nvSpPr>
        <p:spPr>
          <a:xfrm>
            <a:off x="251520" y="980728"/>
            <a:ext cx="8712968"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Geophysikalische </a:t>
            </a:r>
            <a:r>
              <a:rPr lang="de-DE" sz="2600" dirty="0" smtClean="0"/>
              <a:t>Untersuchungen an der Struktur </a:t>
            </a:r>
            <a:r>
              <a:rPr lang="de-DE" sz="2600" dirty="0" err="1" smtClean="0"/>
              <a:t>Börnersdorf</a:t>
            </a:r>
            <a:endParaRPr lang="de-DE" sz="2600" dirty="0"/>
          </a:p>
        </p:txBody>
      </p:sp>
    </p:spTree>
    <p:extLst>
      <p:ext uri="{BB962C8B-B14F-4D97-AF65-F5344CB8AC3E}">
        <p14:creationId xmlns:p14="http://schemas.microsoft.com/office/powerpoint/2010/main" val="3258287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33" r="7635"/>
          <a:stretch/>
        </p:blipFill>
        <p:spPr bwMode="auto">
          <a:xfrm>
            <a:off x="3851921" y="2086610"/>
            <a:ext cx="4830176" cy="404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fld id="{AFFD920D-76EB-4803-BA36-0D7BE6A42E40}" type="slidenum">
              <a:rPr lang="cs-CZ" smtClean="0"/>
              <a:pPr/>
              <a:t>22</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11" name="Titel 1"/>
          <p:cNvSpPr txBox="1">
            <a:spLocks noGrp="1"/>
          </p:cNvSpPr>
          <p:nvPr>
            <p:ph type="title"/>
          </p:nvPr>
        </p:nvSpPr>
        <p:spPr>
          <a:xfrm>
            <a:off x="251520" y="1037927"/>
            <a:ext cx="8712968"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Geophysikalische </a:t>
            </a:r>
            <a:r>
              <a:rPr lang="de-DE" sz="2600" dirty="0" smtClean="0"/>
              <a:t>Untersuchungen an der Struktur </a:t>
            </a:r>
            <a:r>
              <a:rPr lang="de-DE" sz="2600" dirty="0" err="1" smtClean="0"/>
              <a:t>Börnersdorf</a:t>
            </a:r>
            <a:endParaRPr lang="de-DE" sz="2600" dirty="0"/>
          </a:p>
        </p:txBody>
      </p:sp>
      <p:sp>
        <p:nvSpPr>
          <p:cNvPr id="13" name="Rechteck 12"/>
          <p:cNvSpPr/>
          <p:nvPr/>
        </p:nvSpPr>
        <p:spPr>
          <a:xfrm>
            <a:off x="185152" y="1647367"/>
            <a:ext cx="8496944" cy="461665"/>
          </a:xfrm>
          <a:prstGeom prst="rect">
            <a:avLst/>
          </a:prstGeom>
        </p:spPr>
        <p:txBody>
          <a:bodyPr wrap="square">
            <a:spAutoFit/>
          </a:bodyPr>
          <a:lstStyle/>
          <a:p>
            <a:pPr marL="285750" lvl="0" indent="-285750">
              <a:spcAft>
                <a:spcPts val="600"/>
              </a:spcAft>
              <a:buFont typeface="Arial" panose="020B0604020202020204" pitchFamily="34" charset="0"/>
              <a:buChar char="•"/>
            </a:pPr>
            <a:r>
              <a:rPr lang="de-DE" sz="2400" dirty="0" smtClean="0">
                <a:solidFill>
                  <a:srgbClr val="0C3A85"/>
                </a:solidFill>
              </a:rPr>
              <a:t>Seismik 2016 - 2017</a:t>
            </a:r>
            <a:endParaRPr lang="de-DE" sz="2400" dirty="0">
              <a:solidFill>
                <a:srgbClr val="0C3A85"/>
              </a:solidFill>
            </a:endParaRPr>
          </a:p>
        </p:txBody>
      </p:sp>
      <p:sp>
        <p:nvSpPr>
          <p:cNvPr id="15" name="Line 8"/>
          <p:cNvSpPr>
            <a:spLocks noChangeShapeType="1"/>
          </p:cNvSpPr>
          <p:nvPr/>
        </p:nvSpPr>
        <p:spPr bwMode="auto">
          <a:xfrm>
            <a:off x="5796136" y="1581151"/>
            <a:ext cx="1728192" cy="1055762"/>
          </a:xfrm>
          <a:prstGeom prst="line">
            <a:avLst/>
          </a:prstGeom>
          <a:noFill/>
          <a:ln w="76200">
            <a:solidFill>
              <a:srgbClr val="FFFFFF"/>
            </a:solidFill>
            <a:prstDash val="sysDot"/>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smtClean="0">
              <a:ln>
                <a:noFill/>
              </a:ln>
              <a:solidFill>
                <a:srgbClr val="333333"/>
              </a:solidFill>
              <a:effectLst/>
              <a:uLnTx/>
              <a:uFillTx/>
              <a:latin typeface="Arial" charset="0"/>
              <a:ea typeface="ＭＳ Ｐゴシック" pitchFamily="34" charset="-128"/>
              <a:cs typeface="Arial" charset="0"/>
            </a:endParaRPr>
          </a:p>
        </p:txBody>
      </p:sp>
      <p:sp>
        <p:nvSpPr>
          <p:cNvPr id="18" name="Rechteck 17"/>
          <p:cNvSpPr/>
          <p:nvPr/>
        </p:nvSpPr>
        <p:spPr>
          <a:xfrm>
            <a:off x="467296" y="2262046"/>
            <a:ext cx="2376512" cy="3416320"/>
          </a:xfrm>
          <a:prstGeom prst="rect">
            <a:avLst/>
          </a:prstGeom>
        </p:spPr>
        <p:txBody>
          <a:bodyPr wrap="square">
            <a:spAutoFit/>
          </a:bodyPr>
          <a:lstStyle/>
          <a:p>
            <a:r>
              <a:rPr lang="de-DE" dirty="0"/>
              <a:t>Profile der Messungen aus den Jahren 2014 und 2016 mit vermuteten Störungszonen </a:t>
            </a:r>
            <a:endParaRPr lang="de-DE" dirty="0" smtClean="0"/>
          </a:p>
          <a:p>
            <a:r>
              <a:rPr lang="de-DE" dirty="0" smtClean="0"/>
              <a:t>(</a:t>
            </a:r>
            <a:r>
              <a:rPr lang="de-DE" dirty="0"/>
              <a:t>blaue, rote und grüne Linien), </a:t>
            </a:r>
            <a:endParaRPr lang="de-DE" dirty="0" smtClean="0"/>
          </a:p>
          <a:p>
            <a:r>
              <a:rPr lang="de-DE" dirty="0" smtClean="0"/>
              <a:t>Messprofile </a:t>
            </a:r>
            <a:r>
              <a:rPr lang="de-DE" dirty="0"/>
              <a:t>2017 mit vermuteten Störungen (lila) und der geplanten Tunneltrasse (grün gestrichelt).</a:t>
            </a:r>
          </a:p>
        </p:txBody>
      </p:sp>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296" y="2086610"/>
            <a:ext cx="5609160" cy="404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3846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23</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5" name="Textfeld 4"/>
          <p:cNvSpPr txBox="1"/>
          <p:nvPr/>
        </p:nvSpPr>
        <p:spPr>
          <a:xfrm>
            <a:off x="6712868" y="4330830"/>
            <a:ext cx="889987" cy="184666"/>
          </a:xfrm>
          <a:prstGeom prst="rect">
            <a:avLst/>
          </a:prstGeom>
          <a:noFill/>
        </p:spPr>
        <p:txBody>
          <a:bodyPr wrap="none" rtlCol="0">
            <a:spAutoFit/>
          </a:bodyPr>
          <a:lstStyle/>
          <a:p>
            <a:r>
              <a:rPr lang="de-DE" dirty="0" smtClean="0"/>
              <a:t>Seismik</a:t>
            </a:r>
            <a:endParaRPr lang="de-DE" dirty="0"/>
          </a:p>
        </p:txBody>
      </p:sp>
      <p:pic>
        <p:nvPicPr>
          <p:cNvPr id="9"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723" t="10177" r="7369" b="4408"/>
          <a:stretch/>
        </p:blipFill>
        <p:spPr bwMode="auto">
          <a:xfrm>
            <a:off x="1187623" y="2037769"/>
            <a:ext cx="6696745" cy="4127535"/>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Titel 1"/>
          <p:cNvSpPr txBox="1">
            <a:spLocks noGrp="1"/>
          </p:cNvSpPr>
          <p:nvPr>
            <p:ph type="title"/>
          </p:nvPr>
        </p:nvSpPr>
        <p:spPr>
          <a:xfrm>
            <a:off x="179512" y="908720"/>
            <a:ext cx="633670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Geophysikalische Untersuchungen</a:t>
            </a:r>
          </a:p>
        </p:txBody>
      </p:sp>
      <p:sp>
        <p:nvSpPr>
          <p:cNvPr id="13" name="Rechteck 12"/>
          <p:cNvSpPr/>
          <p:nvPr/>
        </p:nvSpPr>
        <p:spPr>
          <a:xfrm>
            <a:off x="179512" y="1527175"/>
            <a:ext cx="8496944" cy="461665"/>
          </a:xfrm>
          <a:prstGeom prst="rect">
            <a:avLst/>
          </a:prstGeom>
        </p:spPr>
        <p:txBody>
          <a:bodyPr wrap="square">
            <a:spAutoFit/>
          </a:bodyPr>
          <a:lstStyle/>
          <a:p>
            <a:pPr marL="285750" lvl="0" indent="-285750">
              <a:spcAft>
                <a:spcPts val="600"/>
              </a:spcAft>
              <a:buFont typeface="Arial" panose="020B0604020202020204" pitchFamily="34" charset="0"/>
              <a:buChar char="•"/>
            </a:pPr>
            <a:r>
              <a:rPr lang="de-DE" sz="2400" dirty="0" smtClean="0">
                <a:solidFill>
                  <a:srgbClr val="0C3A85"/>
                </a:solidFill>
              </a:rPr>
              <a:t>Seismik 2011 bis 2018</a:t>
            </a:r>
            <a:endParaRPr lang="de-DE" sz="2400" dirty="0">
              <a:solidFill>
                <a:srgbClr val="0C3A85"/>
              </a:solidFill>
            </a:endParaRPr>
          </a:p>
        </p:txBody>
      </p:sp>
      <p:sp>
        <p:nvSpPr>
          <p:cNvPr id="2" name="Textfeld 1"/>
          <p:cNvSpPr txBox="1"/>
          <p:nvPr/>
        </p:nvSpPr>
        <p:spPr>
          <a:xfrm>
            <a:off x="4283968" y="2420888"/>
            <a:ext cx="498855" cy="276999"/>
          </a:xfrm>
          <a:prstGeom prst="rect">
            <a:avLst/>
          </a:prstGeom>
          <a:noFill/>
        </p:spPr>
        <p:txBody>
          <a:bodyPr wrap="none" rtlCol="0">
            <a:spAutoFit/>
          </a:bodyPr>
          <a:lstStyle/>
          <a:p>
            <a:r>
              <a:rPr lang="de-DE" sz="1200" b="1" dirty="0" smtClean="0"/>
              <a:t>2011</a:t>
            </a:r>
            <a:endParaRPr lang="de-DE" sz="1200" b="1" dirty="0"/>
          </a:p>
        </p:txBody>
      </p:sp>
      <p:sp>
        <p:nvSpPr>
          <p:cNvPr id="14" name="Textfeld 13"/>
          <p:cNvSpPr txBox="1"/>
          <p:nvPr/>
        </p:nvSpPr>
        <p:spPr>
          <a:xfrm>
            <a:off x="4436368" y="2935977"/>
            <a:ext cx="498855" cy="276999"/>
          </a:xfrm>
          <a:prstGeom prst="rect">
            <a:avLst/>
          </a:prstGeom>
          <a:noFill/>
        </p:spPr>
        <p:txBody>
          <a:bodyPr wrap="none" rtlCol="0">
            <a:spAutoFit/>
          </a:bodyPr>
          <a:lstStyle/>
          <a:p>
            <a:r>
              <a:rPr lang="de-DE" sz="1200" b="1" dirty="0" smtClean="0"/>
              <a:t>2014</a:t>
            </a:r>
            <a:endParaRPr lang="de-DE" sz="1200" b="1" dirty="0"/>
          </a:p>
        </p:txBody>
      </p:sp>
      <p:sp>
        <p:nvSpPr>
          <p:cNvPr id="15" name="Textfeld 14"/>
          <p:cNvSpPr txBox="1"/>
          <p:nvPr/>
        </p:nvSpPr>
        <p:spPr>
          <a:xfrm>
            <a:off x="4436368" y="3440033"/>
            <a:ext cx="498855" cy="276999"/>
          </a:xfrm>
          <a:prstGeom prst="rect">
            <a:avLst/>
          </a:prstGeom>
          <a:noFill/>
        </p:spPr>
        <p:txBody>
          <a:bodyPr wrap="none" rtlCol="0">
            <a:spAutoFit/>
          </a:bodyPr>
          <a:lstStyle/>
          <a:p>
            <a:r>
              <a:rPr lang="de-DE" sz="1200" b="1" dirty="0" smtClean="0"/>
              <a:t>2017</a:t>
            </a:r>
            <a:endParaRPr lang="de-DE" sz="1200" b="1" dirty="0"/>
          </a:p>
        </p:txBody>
      </p:sp>
      <p:sp>
        <p:nvSpPr>
          <p:cNvPr id="16" name="Textfeld 15"/>
          <p:cNvSpPr txBox="1"/>
          <p:nvPr/>
        </p:nvSpPr>
        <p:spPr>
          <a:xfrm>
            <a:off x="3995936" y="4736177"/>
            <a:ext cx="498855" cy="276999"/>
          </a:xfrm>
          <a:prstGeom prst="rect">
            <a:avLst/>
          </a:prstGeom>
          <a:noFill/>
        </p:spPr>
        <p:txBody>
          <a:bodyPr wrap="none" rtlCol="0">
            <a:spAutoFit/>
          </a:bodyPr>
          <a:lstStyle/>
          <a:p>
            <a:r>
              <a:rPr lang="de-DE" sz="1200" b="1" dirty="0" smtClean="0"/>
              <a:t>2017</a:t>
            </a:r>
            <a:endParaRPr lang="de-DE" sz="1200" b="1" dirty="0"/>
          </a:p>
        </p:txBody>
      </p:sp>
      <p:cxnSp>
        <p:nvCxnSpPr>
          <p:cNvPr id="7" name="Gerade Verbindung 6"/>
          <p:cNvCxnSpPr/>
          <p:nvPr/>
        </p:nvCxnSpPr>
        <p:spPr>
          <a:xfrm>
            <a:off x="4139952" y="2935977"/>
            <a:ext cx="170111" cy="3582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161397" y="2983613"/>
            <a:ext cx="170111" cy="3582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4185207" y="3033614"/>
            <a:ext cx="170111" cy="3582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4225007" y="2852936"/>
            <a:ext cx="106501" cy="7200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3707904" y="2647945"/>
            <a:ext cx="498855" cy="276999"/>
          </a:xfrm>
          <a:prstGeom prst="rect">
            <a:avLst/>
          </a:prstGeom>
          <a:noFill/>
        </p:spPr>
        <p:txBody>
          <a:bodyPr wrap="none" rtlCol="0">
            <a:spAutoFit/>
          </a:bodyPr>
          <a:lstStyle/>
          <a:p>
            <a:r>
              <a:rPr lang="de-DE" sz="1200" b="1" dirty="0" smtClean="0"/>
              <a:t>2016</a:t>
            </a:r>
            <a:endParaRPr lang="de-DE" sz="1200" b="1" dirty="0"/>
          </a:p>
        </p:txBody>
      </p:sp>
    </p:spTree>
    <p:extLst>
      <p:ext uri="{BB962C8B-B14F-4D97-AF65-F5344CB8AC3E}">
        <p14:creationId xmlns:p14="http://schemas.microsoft.com/office/powerpoint/2010/main" val="3750670570"/>
      </p:ext>
    </p:extLst>
  </p:cSld>
  <p:clrMapOvr>
    <a:masterClrMapping/>
  </p:clrMapOvr>
  <p:transition spd="med">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p:cNvPicPr>
            <a:picLocks noChangeAspect="1" noChangeArrowheads="1"/>
          </p:cNvPicPr>
          <p:nvPr/>
        </p:nvPicPr>
        <p:blipFill>
          <a:blip r:embed="rId2"/>
          <a:srcRect l="30463" t="13811" r="16315" b="8498"/>
          <a:stretch>
            <a:fillRect/>
          </a:stretch>
        </p:blipFill>
        <p:spPr bwMode="auto">
          <a:xfrm>
            <a:off x="318884" y="2060848"/>
            <a:ext cx="5405244" cy="4166915"/>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fld id="{AFFD920D-76EB-4803-BA36-0D7BE6A42E40}" type="slidenum">
              <a:rPr lang="cs-CZ" smtClean="0"/>
              <a:pPr/>
              <a:t>24</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11" name="Titel 1"/>
          <p:cNvSpPr txBox="1">
            <a:spLocks noGrp="1"/>
          </p:cNvSpPr>
          <p:nvPr>
            <p:ph type="title"/>
          </p:nvPr>
        </p:nvSpPr>
        <p:spPr>
          <a:xfrm>
            <a:off x="179512" y="908720"/>
            <a:ext cx="633670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a:t>Geophysikalische Untersuchungen</a:t>
            </a:r>
          </a:p>
        </p:txBody>
      </p:sp>
      <p:sp>
        <p:nvSpPr>
          <p:cNvPr id="13" name="Rechteck 12"/>
          <p:cNvSpPr/>
          <p:nvPr/>
        </p:nvSpPr>
        <p:spPr>
          <a:xfrm>
            <a:off x="179512" y="1527175"/>
            <a:ext cx="8496944" cy="461665"/>
          </a:xfrm>
          <a:prstGeom prst="rect">
            <a:avLst/>
          </a:prstGeom>
        </p:spPr>
        <p:txBody>
          <a:bodyPr wrap="square">
            <a:spAutoFit/>
          </a:bodyPr>
          <a:lstStyle/>
          <a:p>
            <a:pPr marL="285750" lvl="0" indent="-285750">
              <a:spcAft>
                <a:spcPts val="600"/>
              </a:spcAft>
              <a:buFont typeface="Arial" panose="020B0604020202020204" pitchFamily="34" charset="0"/>
              <a:buChar char="•"/>
            </a:pPr>
            <a:r>
              <a:rPr lang="de-DE" sz="2400" dirty="0" smtClean="0">
                <a:solidFill>
                  <a:srgbClr val="0C3A85"/>
                </a:solidFill>
              </a:rPr>
              <a:t>Seismik</a:t>
            </a:r>
            <a:endParaRPr lang="de-DE" sz="2400" dirty="0">
              <a:solidFill>
                <a:srgbClr val="0C3A85"/>
              </a:solidFill>
            </a:endParaRPr>
          </a:p>
        </p:txBody>
      </p:sp>
      <p:sp>
        <p:nvSpPr>
          <p:cNvPr id="2" name="Pfeil nach rechts 1"/>
          <p:cNvSpPr/>
          <p:nvPr/>
        </p:nvSpPr>
        <p:spPr>
          <a:xfrm rot="2968555">
            <a:off x="1317871" y="3107757"/>
            <a:ext cx="468052"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p:cNvGrpSpPr/>
          <p:nvPr/>
        </p:nvGrpSpPr>
        <p:grpSpPr>
          <a:xfrm>
            <a:off x="4359795" y="1458404"/>
            <a:ext cx="4676701" cy="2906700"/>
            <a:chOff x="4270474" y="1019399"/>
            <a:chExt cx="4676701" cy="2906700"/>
          </a:xfrm>
        </p:grpSpPr>
        <p:pic>
          <p:nvPicPr>
            <p:cNvPr id="14" name="Picture 2"/>
            <p:cNvPicPr>
              <a:picLocks noChangeAspect="1" noChangeArrowheads="1"/>
            </p:cNvPicPr>
            <p:nvPr/>
          </p:nvPicPr>
          <p:blipFill>
            <a:blip r:embed="rId3"/>
            <a:srcRect l="5717" t="11923" r="23181" b="6346"/>
            <a:stretch>
              <a:fillRect/>
            </a:stretch>
          </p:blipFill>
          <p:spPr bwMode="auto">
            <a:xfrm>
              <a:off x="4270474" y="1019399"/>
              <a:ext cx="4676701" cy="2906700"/>
            </a:xfrm>
            <a:prstGeom prst="rect">
              <a:avLst/>
            </a:prstGeom>
            <a:noFill/>
            <a:ln w="9525">
              <a:noFill/>
              <a:miter lim="800000"/>
              <a:headEnd/>
              <a:tailEnd/>
            </a:ln>
          </p:spPr>
        </p:pic>
        <p:grpSp>
          <p:nvGrpSpPr>
            <p:cNvPr id="5" name="Gruppieren 4"/>
            <p:cNvGrpSpPr/>
            <p:nvPr/>
          </p:nvGrpSpPr>
          <p:grpSpPr>
            <a:xfrm>
              <a:off x="4716016" y="1581151"/>
              <a:ext cx="2808312" cy="1445293"/>
              <a:chOff x="4716016" y="1581151"/>
              <a:chExt cx="2808312" cy="1445293"/>
            </a:xfrm>
          </p:grpSpPr>
          <p:sp>
            <p:nvSpPr>
              <p:cNvPr id="15" name="Line 8"/>
              <p:cNvSpPr>
                <a:spLocks noChangeShapeType="1"/>
              </p:cNvSpPr>
              <p:nvPr/>
            </p:nvSpPr>
            <p:spPr bwMode="auto">
              <a:xfrm>
                <a:off x="5796136" y="1581151"/>
                <a:ext cx="1728192" cy="1055762"/>
              </a:xfrm>
              <a:prstGeom prst="line">
                <a:avLst/>
              </a:prstGeom>
              <a:noFill/>
              <a:ln w="76200">
                <a:solidFill>
                  <a:srgbClr val="FFFFFF"/>
                </a:solidFill>
                <a:prstDash val="sysDot"/>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smtClean="0">
                  <a:ln>
                    <a:noFill/>
                  </a:ln>
                  <a:solidFill>
                    <a:srgbClr val="333333"/>
                  </a:solidFill>
                  <a:effectLst/>
                  <a:uLnTx/>
                  <a:uFillTx/>
                  <a:latin typeface="Arial" charset="0"/>
                  <a:ea typeface="ＭＳ Ｐゴシック" pitchFamily="34" charset="-128"/>
                  <a:cs typeface="Arial" charset="0"/>
                </a:endParaRPr>
              </a:p>
            </p:txBody>
          </p:sp>
          <p:sp>
            <p:nvSpPr>
              <p:cNvPr id="16" name="Text Box 9"/>
              <p:cNvSpPr txBox="1">
                <a:spLocks noChangeArrowheads="1"/>
              </p:cNvSpPr>
              <p:nvPr/>
            </p:nvSpPr>
            <p:spPr bwMode="auto">
              <a:xfrm>
                <a:off x="4716016" y="2569244"/>
                <a:ext cx="1358900" cy="457200"/>
              </a:xfrm>
              <a:prstGeom prst="rect">
                <a:avLst/>
              </a:prstGeom>
              <a:solidFill>
                <a:schemeClr val="bg1">
                  <a:alpha val="34000"/>
                </a:schemeClr>
              </a:solidFill>
              <a:ln w="9525">
                <a:noFill/>
                <a:miter lim="800000"/>
                <a:headEnd/>
                <a:tailEnd/>
              </a:ln>
              <a:effectLst/>
            </p:spPr>
            <p:txBody>
              <a:bodyPr wrap="none">
                <a:spAutoFit/>
              </a:bodyPr>
              <a:lstStyle/>
              <a:p>
                <a:pPr fontAlgn="base">
                  <a:spcBef>
                    <a:spcPct val="0"/>
                  </a:spcBef>
                  <a:spcAft>
                    <a:spcPct val="0"/>
                  </a:spcAft>
                </a:pPr>
                <a:r>
                  <a:rPr lang="de-DE" sz="1200" b="1" dirty="0">
                    <a:solidFill>
                      <a:schemeClr val="tx2">
                        <a:lumMod val="75000"/>
                      </a:schemeClr>
                    </a:solidFill>
                    <a:latin typeface="Arial" charset="0"/>
                    <a:ea typeface="ＭＳ Ｐゴシック" pitchFamily="34" charset="-128"/>
                    <a:cs typeface="Arial" charset="0"/>
                  </a:rPr>
                  <a:t>Struktur </a:t>
                </a:r>
              </a:p>
              <a:p>
                <a:pPr fontAlgn="base">
                  <a:spcBef>
                    <a:spcPct val="0"/>
                  </a:spcBef>
                  <a:spcAft>
                    <a:spcPct val="0"/>
                  </a:spcAft>
                </a:pPr>
                <a:r>
                  <a:rPr lang="de-DE" sz="1200" b="1" dirty="0" err="1">
                    <a:solidFill>
                      <a:schemeClr val="tx2">
                        <a:lumMod val="75000"/>
                      </a:schemeClr>
                    </a:solidFill>
                    <a:latin typeface="Arial" charset="0"/>
                    <a:ea typeface="ＭＳ Ｐゴシック" pitchFamily="34" charset="-128"/>
                    <a:cs typeface="Arial" charset="0"/>
                  </a:rPr>
                  <a:t>Petrovice-Döbra</a:t>
                </a:r>
                <a:endParaRPr lang="de-DE" sz="1200" b="1" dirty="0">
                  <a:solidFill>
                    <a:schemeClr val="tx2">
                      <a:lumMod val="75000"/>
                    </a:schemeClr>
                  </a:solidFill>
                  <a:latin typeface="Arial" charset="0"/>
                  <a:ea typeface="ＭＳ Ｐゴシック" pitchFamily="34" charset="-128"/>
                  <a:cs typeface="Arial" charset="0"/>
                </a:endParaRPr>
              </a:p>
            </p:txBody>
          </p:sp>
          <p:sp>
            <p:nvSpPr>
              <p:cNvPr id="17" name="Ellipse 1"/>
              <p:cNvSpPr>
                <a:spLocks noChangeArrowheads="1"/>
              </p:cNvSpPr>
              <p:nvPr/>
            </p:nvSpPr>
            <p:spPr bwMode="auto">
              <a:xfrm>
                <a:off x="6516216" y="2204864"/>
                <a:ext cx="216024" cy="216917"/>
              </a:xfrm>
              <a:prstGeom prst="ellipse">
                <a:avLst/>
              </a:prstGeom>
              <a:noFill/>
              <a:ln w="38100" algn="ctr">
                <a:solidFill>
                  <a:srgbClr val="0000FF"/>
                </a:solidFill>
                <a:round/>
                <a:headEnd/>
                <a:tailEnd/>
              </a:ln>
            </p:spPr>
            <p:txBody>
              <a:bodyPr/>
              <a:lstStyle/>
              <a:p>
                <a:pPr algn="ctr" eaLnBrk="0" fontAlgn="base" hangingPunct="0">
                  <a:spcBef>
                    <a:spcPct val="0"/>
                  </a:spcBef>
                  <a:spcAft>
                    <a:spcPct val="0"/>
                  </a:spcAft>
                </a:pPr>
                <a:endParaRPr lang="de-DE" sz="2400">
                  <a:solidFill>
                    <a:srgbClr val="333333"/>
                  </a:solidFill>
                  <a:latin typeface="Arial" charset="0"/>
                  <a:ea typeface="ＭＳ Ｐゴシック" pitchFamily="34" charset="-128"/>
                  <a:cs typeface="Arial" charset="0"/>
                </a:endParaRPr>
              </a:p>
            </p:txBody>
          </p:sp>
        </p:grpSp>
      </p:grpSp>
      <p:sp>
        <p:nvSpPr>
          <p:cNvPr id="23" name="Textfeld 22"/>
          <p:cNvSpPr txBox="1"/>
          <p:nvPr/>
        </p:nvSpPr>
        <p:spPr>
          <a:xfrm>
            <a:off x="1840799" y="2070247"/>
            <a:ext cx="1099275" cy="369332"/>
          </a:xfrm>
          <a:prstGeom prst="rect">
            <a:avLst/>
          </a:prstGeom>
          <a:noFill/>
        </p:spPr>
        <p:txBody>
          <a:bodyPr wrap="none" rtlCol="0">
            <a:spAutoFit/>
          </a:bodyPr>
          <a:lstStyle/>
          <a:p>
            <a:r>
              <a:rPr lang="de-DE" dirty="0" err="1" smtClean="0"/>
              <a:t>Breitenau</a:t>
            </a:r>
            <a:endParaRPr lang="de-DE" dirty="0"/>
          </a:p>
        </p:txBody>
      </p:sp>
    </p:spTree>
    <p:extLst>
      <p:ext uri="{BB962C8B-B14F-4D97-AF65-F5344CB8AC3E}">
        <p14:creationId xmlns:p14="http://schemas.microsoft.com/office/powerpoint/2010/main" val="3479301437"/>
      </p:ext>
    </p:extLst>
  </p:cSld>
  <p:clrMapOvr>
    <a:masterClrMapping/>
  </p:clrMapOvr>
  <p:transition spd="med">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052736"/>
            <a:ext cx="8568952" cy="720080"/>
          </a:xfrm>
        </p:spPr>
        <p:txBody>
          <a:bodyPr>
            <a:noAutofit/>
          </a:bodyPr>
          <a:lstStyle/>
          <a:p>
            <a:pPr algn="l"/>
            <a:r>
              <a:rPr lang="de-DE" sz="2600" dirty="0" smtClean="0"/>
              <a:t>Aktivitäten der Arbeitsgruppe Geologie, Meilenstein 2 / 3</a:t>
            </a:r>
            <a:br>
              <a:rPr lang="de-DE" sz="2600" dirty="0" smtClean="0"/>
            </a:br>
            <a:r>
              <a:rPr lang="cs-CZ" sz="2600" i="1" dirty="0" smtClean="0">
                <a:solidFill>
                  <a:schemeClr val="accent3">
                    <a:lumMod val="75000"/>
                  </a:schemeClr>
                </a:solidFill>
              </a:rPr>
              <a:t>Č</a:t>
            </a:r>
            <a:r>
              <a:rPr lang="de-DE" sz="2600" i="1" dirty="0" err="1">
                <a:solidFill>
                  <a:schemeClr val="accent3">
                    <a:lumMod val="75000"/>
                  </a:schemeClr>
                </a:solidFill>
              </a:rPr>
              <a:t>innosti</a:t>
            </a:r>
            <a:r>
              <a:rPr lang="de-DE" sz="2600" i="1" dirty="0">
                <a:solidFill>
                  <a:schemeClr val="accent3">
                    <a:lumMod val="75000"/>
                  </a:schemeClr>
                </a:solidFill>
              </a:rPr>
              <a:t> </a:t>
            </a:r>
            <a:r>
              <a:rPr lang="de-DE" sz="2600" i="1" dirty="0" err="1">
                <a:solidFill>
                  <a:schemeClr val="accent3">
                    <a:lumMod val="75000"/>
                  </a:schemeClr>
                </a:solidFill>
              </a:rPr>
              <a:t>pracovni</a:t>
            </a:r>
            <a:r>
              <a:rPr lang="de-DE" sz="2600" i="1" dirty="0">
                <a:solidFill>
                  <a:schemeClr val="accent3">
                    <a:lumMod val="75000"/>
                  </a:schemeClr>
                </a:solidFill>
              </a:rPr>
              <a:t> </a:t>
            </a:r>
            <a:r>
              <a:rPr lang="de-DE" sz="2600" i="1" dirty="0" err="1">
                <a:solidFill>
                  <a:schemeClr val="accent3">
                    <a:lumMod val="75000"/>
                  </a:schemeClr>
                </a:solidFill>
              </a:rPr>
              <a:t>skupiny</a:t>
            </a:r>
            <a:r>
              <a:rPr lang="de-DE" sz="2600" i="1" dirty="0">
                <a:solidFill>
                  <a:schemeClr val="accent3">
                    <a:lumMod val="75000"/>
                  </a:schemeClr>
                </a:solidFill>
              </a:rPr>
              <a:t> </a:t>
            </a:r>
            <a:r>
              <a:rPr lang="de-DE" sz="2600" i="1" dirty="0" err="1" smtClean="0">
                <a:solidFill>
                  <a:schemeClr val="accent3">
                    <a:lumMod val="75000"/>
                  </a:schemeClr>
                </a:solidFill>
              </a:rPr>
              <a:t>geologiie</a:t>
            </a:r>
            <a:r>
              <a:rPr lang="de-DE" sz="2600" i="1" dirty="0" smtClean="0">
                <a:solidFill>
                  <a:schemeClr val="accent3">
                    <a:lumMod val="75000"/>
                  </a:schemeClr>
                </a:solidFill>
              </a:rPr>
              <a:t>, </a:t>
            </a:r>
            <a:r>
              <a:rPr lang="de-DE" sz="2600" i="1" dirty="0" err="1" smtClean="0">
                <a:solidFill>
                  <a:schemeClr val="accent3">
                    <a:lumMod val="75000"/>
                  </a:schemeClr>
                </a:solidFill>
              </a:rPr>
              <a:t>Miln</a:t>
            </a:r>
            <a:r>
              <a:rPr lang="cs-CZ" sz="2600" i="1" dirty="0">
                <a:solidFill>
                  <a:schemeClr val="accent3">
                    <a:lumMod val="75000"/>
                  </a:schemeClr>
                </a:solidFill>
              </a:rPr>
              <a:t>í</a:t>
            </a:r>
            <a:r>
              <a:rPr lang="de-DE" sz="2600" i="1" dirty="0">
                <a:solidFill>
                  <a:schemeClr val="accent3">
                    <a:lumMod val="75000"/>
                  </a:schemeClr>
                </a:solidFill>
              </a:rPr>
              <a:t>k </a:t>
            </a:r>
            <a:r>
              <a:rPr lang="de-DE" sz="2600" i="1" dirty="0" smtClean="0">
                <a:solidFill>
                  <a:schemeClr val="accent3">
                    <a:lumMod val="75000"/>
                  </a:schemeClr>
                </a:solidFill>
              </a:rPr>
              <a:t> 2 / 3</a:t>
            </a:r>
            <a:endParaRPr lang="de-DE" sz="2600" i="1" dirty="0">
              <a:solidFill>
                <a:schemeClr val="accent3">
                  <a:lumMod val="75000"/>
                </a:schemeClr>
              </a:solidFill>
            </a:endParaRPr>
          </a:p>
        </p:txBody>
      </p:sp>
      <p:sp>
        <p:nvSpPr>
          <p:cNvPr id="3" name="Foliennummernplatzhalter 2"/>
          <p:cNvSpPr>
            <a:spLocks noGrp="1"/>
          </p:cNvSpPr>
          <p:nvPr>
            <p:ph type="sldNum" sz="quarter" idx="12"/>
          </p:nvPr>
        </p:nvSpPr>
        <p:spPr/>
        <p:txBody>
          <a:bodyPr/>
          <a:lstStyle/>
          <a:p>
            <a:fld id="{AFFD920D-76EB-4803-BA36-0D7BE6A42E40}" type="slidenum">
              <a:rPr lang="cs-CZ" smtClean="0"/>
              <a:pPr/>
              <a:t>25</a:t>
            </a:fld>
            <a:endParaRPr lang="cs-CZ" dirty="0"/>
          </a:p>
        </p:txBody>
      </p:sp>
      <p:sp>
        <p:nvSpPr>
          <p:cNvPr id="5" name="Titel 1"/>
          <p:cNvSpPr txBox="1">
            <a:spLocks/>
          </p:cNvSpPr>
          <p:nvPr/>
        </p:nvSpPr>
        <p:spPr>
          <a:xfrm>
            <a:off x="395536" y="1772816"/>
            <a:ext cx="8373616" cy="46085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marL="457200" indent="-457200" algn="l">
              <a:spcBef>
                <a:spcPts val="300"/>
              </a:spcBef>
              <a:spcAft>
                <a:spcPts val="300"/>
              </a:spcAft>
              <a:buFont typeface="Arial" panose="020B0604020202020204" pitchFamily="34" charset="0"/>
              <a:buChar char="•"/>
            </a:pPr>
            <a:r>
              <a:rPr lang="de-DE" sz="2000" dirty="0">
                <a:solidFill>
                  <a:srgbClr val="0C3A85"/>
                </a:solidFill>
              </a:rPr>
              <a:t>Gemeinsame Betrachtung. </a:t>
            </a:r>
            <a:r>
              <a:rPr lang="de-DE" sz="2000" dirty="0" smtClean="0">
                <a:solidFill>
                  <a:srgbClr val="0C3A85"/>
                </a:solidFill>
              </a:rPr>
              <a:t>geologischer </a:t>
            </a:r>
            <a:r>
              <a:rPr lang="de-DE" sz="2000" i="1" dirty="0" smtClean="0">
                <a:solidFill>
                  <a:srgbClr val="0C3A85"/>
                </a:solidFill>
              </a:rPr>
              <a:t>S</a:t>
            </a:r>
            <a:r>
              <a:rPr lang="de-DE" sz="2000" dirty="0" smtClean="0">
                <a:solidFill>
                  <a:srgbClr val="0C3A85"/>
                </a:solidFill>
              </a:rPr>
              <a:t>törungszonen  </a:t>
            </a:r>
            <a:r>
              <a:rPr lang="de-DE" sz="2000" i="1" dirty="0" smtClean="0">
                <a:solidFill>
                  <a:srgbClr val="0C3A85"/>
                </a:solidFill>
              </a:rPr>
              <a:t>                                  </a:t>
            </a:r>
            <a:r>
              <a:rPr lang="de-DE" sz="2000" i="1" dirty="0" err="1">
                <a:solidFill>
                  <a:schemeClr val="bg2">
                    <a:lumMod val="25000"/>
                  </a:schemeClr>
                </a:solidFill>
              </a:rPr>
              <a:t>Společné</a:t>
            </a:r>
            <a:r>
              <a:rPr lang="de-DE" sz="2000" i="1" dirty="0">
                <a:solidFill>
                  <a:schemeClr val="bg2">
                    <a:lumMod val="25000"/>
                  </a:schemeClr>
                </a:solidFill>
              </a:rPr>
              <a:t> </a:t>
            </a:r>
            <a:r>
              <a:rPr lang="de-DE" sz="2000" i="1" dirty="0" err="1">
                <a:solidFill>
                  <a:schemeClr val="bg2">
                    <a:lumMod val="25000"/>
                  </a:schemeClr>
                </a:solidFill>
              </a:rPr>
              <a:t>pozorování</a:t>
            </a:r>
            <a:r>
              <a:rPr lang="de-DE" sz="2000" i="1" dirty="0">
                <a:solidFill>
                  <a:schemeClr val="bg2">
                    <a:lumMod val="25000"/>
                  </a:schemeClr>
                </a:solidFill>
              </a:rPr>
              <a:t> </a:t>
            </a:r>
            <a:r>
              <a:rPr lang="de-DE" sz="2000" i="1" dirty="0" err="1">
                <a:solidFill>
                  <a:schemeClr val="bg2">
                    <a:lumMod val="25000"/>
                  </a:schemeClr>
                </a:solidFill>
              </a:rPr>
              <a:t>geologických</a:t>
            </a:r>
            <a:r>
              <a:rPr lang="de-DE" sz="2000" i="1" dirty="0">
                <a:solidFill>
                  <a:schemeClr val="bg2">
                    <a:lumMod val="25000"/>
                  </a:schemeClr>
                </a:solidFill>
              </a:rPr>
              <a:t> </a:t>
            </a:r>
            <a:r>
              <a:rPr lang="de-DE" sz="2000" i="1" dirty="0" err="1">
                <a:solidFill>
                  <a:schemeClr val="bg2">
                    <a:lumMod val="25000"/>
                  </a:schemeClr>
                </a:solidFill>
              </a:rPr>
              <a:t>zlomů</a:t>
            </a:r>
            <a:r>
              <a:rPr lang="cs-CZ" sz="2000" i="1" dirty="0" smtClean="0">
                <a:solidFill>
                  <a:schemeClr val="bg2">
                    <a:lumMod val="25000"/>
                  </a:schemeClr>
                </a:solidFill>
              </a:rPr>
              <a:t>í</a:t>
            </a:r>
            <a:endParaRPr lang="de-DE" sz="2000" i="1" dirty="0">
              <a:solidFill>
                <a:schemeClr val="bg2">
                  <a:lumMod val="25000"/>
                </a:schemeClr>
              </a:solidFill>
            </a:endParaRPr>
          </a:p>
          <a:p>
            <a:pPr marL="457200" indent="-457200" algn="l">
              <a:spcBef>
                <a:spcPts val="300"/>
              </a:spcBef>
              <a:spcAft>
                <a:spcPts val="300"/>
              </a:spcAft>
              <a:buFont typeface="Arial" panose="020B0604020202020204" pitchFamily="34" charset="0"/>
              <a:buChar char="•"/>
            </a:pPr>
            <a:r>
              <a:rPr lang="de-DE" sz="2000" dirty="0">
                <a:solidFill>
                  <a:srgbClr val="0C3A85"/>
                </a:solidFill>
              </a:rPr>
              <a:t>Hydrogeolog. u. </a:t>
            </a:r>
            <a:r>
              <a:rPr lang="de-DE" sz="2000" dirty="0" err="1">
                <a:solidFill>
                  <a:srgbClr val="0C3A85"/>
                </a:solidFill>
              </a:rPr>
              <a:t>tekton</a:t>
            </a:r>
            <a:r>
              <a:rPr lang="de-DE" sz="2000" dirty="0">
                <a:solidFill>
                  <a:srgbClr val="0C3A85"/>
                </a:solidFill>
              </a:rPr>
              <a:t>. Kartierung  (Geländeuntersuchungen, Exkursionen)  </a:t>
            </a:r>
            <a:r>
              <a:rPr lang="de-DE" sz="2000" dirty="0" smtClean="0">
                <a:solidFill>
                  <a:srgbClr val="0C3A85"/>
                </a:solidFill>
              </a:rPr>
              <a:t>/  </a:t>
            </a:r>
            <a:r>
              <a:rPr lang="de-DE" sz="2000" i="1" dirty="0" err="1">
                <a:solidFill>
                  <a:schemeClr val="bg2">
                    <a:lumMod val="25000"/>
                  </a:schemeClr>
                </a:solidFill>
              </a:rPr>
              <a:t>Pokladov</a:t>
            </a:r>
            <a:r>
              <a:rPr lang="cs-CZ" sz="2000" i="1" dirty="0">
                <a:solidFill>
                  <a:schemeClr val="bg2">
                    <a:lumMod val="25000"/>
                  </a:schemeClr>
                </a:solidFill>
              </a:rPr>
              <a:t>á</a:t>
            </a:r>
            <a:r>
              <a:rPr lang="de-DE" sz="2000" i="1" dirty="0">
                <a:solidFill>
                  <a:schemeClr val="bg2">
                    <a:lumMod val="25000"/>
                  </a:schemeClr>
                </a:solidFill>
              </a:rPr>
              <a:t> </a:t>
            </a:r>
            <a:r>
              <a:rPr lang="de-DE" sz="2000" i="1" dirty="0" err="1">
                <a:solidFill>
                  <a:schemeClr val="bg2">
                    <a:lumMod val="25000"/>
                  </a:schemeClr>
                </a:solidFill>
              </a:rPr>
              <a:t>pr</a:t>
            </a:r>
            <a:r>
              <a:rPr lang="cs-CZ" sz="2000" i="1" dirty="0">
                <a:solidFill>
                  <a:schemeClr val="bg2">
                    <a:lumMod val="25000"/>
                  </a:schemeClr>
                </a:solidFill>
              </a:rPr>
              <a:t>á</a:t>
            </a:r>
            <a:r>
              <a:rPr lang="de-DE" sz="2000" i="1" dirty="0" err="1">
                <a:solidFill>
                  <a:schemeClr val="bg2">
                    <a:lumMod val="25000"/>
                  </a:schemeClr>
                </a:solidFill>
              </a:rPr>
              <a:t>ce</a:t>
            </a:r>
            <a:r>
              <a:rPr lang="de-DE" sz="2000" i="1" dirty="0">
                <a:solidFill>
                  <a:schemeClr val="bg2">
                    <a:lumMod val="25000"/>
                  </a:schemeClr>
                </a:solidFill>
              </a:rPr>
              <a:t> pro p</a:t>
            </a:r>
            <a:r>
              <a:rPr lang="cs-CZ" sz="2000" i="1" dirty="0">
                <a:solidFill>
                  <a:schemeClr val="bg2">
                    <a:lumMod val="25000"/>
                  </a:schemeClr>
                </a:solidFill>
              </a:rPr>
              <a:t>ří</a:t>
            </a:r>
            <a:r>
              <a:rPr lang="de-DE" sz="2000" i="1" dirty="0" err="1">
                <a:solidFill>
                  <a:schemeClr val="bg2">
                    <a:lumMod val="25000"/>
                  </a:schemeClr>
                </a:solidFill>
              </a:rPr>
              <a:t>pravovanou</a:t>
            </a:r>
            <a:r>
              <a:rPr lang="de-DE" sz="2000" i="1" dirty="0">
                <a:solidFill>
                  <a:schemeClr val="bg2">
                    <a:lumMod val="25000"/>
                  </a:schemeClr>
                </a:solidFill>
              </a:rPr>
              <a:t> f</a:t>
            </a:r>
            <a:r>
              <a:rPr lang="cs-CZ" sz="2000" i="1" dirty="0">
                <a:solidFill>
                  <a:schemeClr val="bg2">
                    <a:lumMod val="25000"/>
                  </a:schemeClr>
                </a:solidFill>
              </a:rPr>
              <a:t>á</a:t>
            </a:r>
            <a:r>
              <a:rPr lang="de-DE" sz="2000" i="1" dirty="0" err="1">
                <a:solidFill>
                  <a:schemeClr val="bg2">
                    <a:lumMod val="25000"/>
                  </a:schemeClr>
                </a:solidFill>
              </a:rPr>
              <a:t>zi</a:t>
            </a:r>
            <a:r>
              <a:rPr lang="de-DE" sz="2000" i="1" dirty="0">
                <a:solidFill>
                  <a:schemeClr val="bg2">
                    <a:lumMod val="25000"/>
                  </a:schemeClr>
                </a:solidFill>
              </a:rPr>
              <a:t> </a:t>
            </a:r>
            <a:r>
              <a:rPr lang="de-DE" sz="2000" i="1" dirty="0" err="1">
                <a:solidFill>
                  <a:schemeClr val="bg2">
                    <a:lumMod val="25000"/>
                  </a:schemeClr>
                </a:solidFill>
              </a:rPr>
              <a:t>vypracov</a:t>
            </a:r>
            <a:r>
              <a:rPr lang="cs-CZ" sz="2000" i="1" dirty="0">
                <a:solidFill>
                  <a:schemeClr val="bg2">
                    <a:lumMod val="25000"/>
                  </a:schemeClr>
                </a:solidFill>
              </a:rPr>
              <a:t>á</a:t>
            </a:r>
            <a:r>
              <a:rPr lang="de-DE" sz="2000" i="1" dirty="0">
                <a:solidFill>
                  <a:schemeClr val="bg2">
                    <a:lumMod val="25000"/>
                  </a:schemeClr>
                </a:solidFill>
              </a:rPr>
              <a:t>n</a:t>
            </a:r>
            <a:r>
              <a:rPr lang="cs-CZ" sz="2000" i="1" dirty="0">
                <a:solidFill>
                  <a:schemeClr val="bg2">
                    <a:lumMod val="25000"/>
                  </a:schemeClr>
                </a:solidFill>
              </a:rPr>
              <a:t>í </a:t>
            </a:r>
            <a:r>
              <a:rPr lang="de-DE" sz="2000" i="1" dirty="0">
                <a:solidFill>
                  <a:schemeClr val="bg2">
                    <a:lumMod val="25000"/>
                  </a:schemeClr>
                </a:solidFill>
              </a:rPr>
              <a:t>p</a:t>
            </a:r>
            <a:r>
              <a:rPr lang="cs-CZ" sz="2000" i="1" dirty="0">
                <a:solidFill>
                  <a:schemeClr val="bg2">
                    <a:lumMod val="25000"/>
                  </a:schemeClr>
                </a:solidFill>
              </a:rPr>
              <a:t>ř</a:t>
            </a:r>
            <a:r>
              <a:rPr lang="de-DE" sz="2000" i="1" dirty="0" err="1">
                <a:solidFill>
                  <a:schemeClr val="bg2">
                    <a:lumMod val="25000"/>
                  </a:schemeClr>
                </a:solidFill>
              </a:rPr>
              <a:t>eshrani</a:t>
            </a:r>
            <a:r>
              <a:rPr lang="cs-CZ" sz="2000" i="1" dirty="0">
                <a:solidFill>
                  <a:schemeClr val="bg2">
                    <a:lumMod val="25000"/>
                  </a:schemeClr>
                </a:solidFill>
              </a:rPr>
              <a:t>č</a:t>
            </a:r>
            <a:r>
              <a:rPr lang="de-DE" sz="2000" i="1" dirty="0">
                <a:solidFill>
                  <a:schemeClr val="bg2">
                    <a:lumMod val="25000"/>
                  </a:schemeClr>
                </a:solidFill>
              </a:rPr>
              <a:t>n</a:t>
            </a:r>
            <a:r>
              <a:rPr lang="cs-CZ" sz="2000" i="1" dirty="0">
                <a:solidFill>
                  <a:schemeClr val="bg2">
                    <a:lumMod val="25000"/>
                  </a:schemeClr>
                </a:solidFill>
              </a:rPr>
              <a:t>í</a:t>
            </a:r>
            <a:r>
              <a:rPr lang="de-DE" sz="2000" i="1" dirty="0">
                <a:solidFill>
                  <a:schemeClr val="bg2">
                    <a:lumMod val="25000"/>
                  </a:schemeClr>
                </a:solidFill>
              </a:rPr>
              <a:t> </a:t>
            </a:r>
            <a:r>
              <a:rPr lang="de-DE" sz="2000" i="1" dirty="0" err="1">
                <a:solidFill>
                  <a:schemeClr val="bg2">
                    <a:lumMod val="25000"/>
                  </a:schemeClr>
                </a:solidFill>
              </a:rPr>
              <a:t>geologick</a:t>
            </a:r>
            <a:r>
              <a:rPr lang="cs-CZ" sz="2000" i="1" dirty="0">
                <a:solidFill>
                  <a:schemeClr val="bg2">
                    <a:lumMod val="25000"/>
                  </a:schemeClr>
                </a:solidFill>
              </a:rPr>
              <a:t>é</a:t>
            </a:r>
            <a:r>
              <a:rPr lang="de-DE" sz="2000" i="1" dirty="0">
                <a:solidFill>
                  <a:schemeClr val="bg2">
                    <a:lumMod val="25000"/>
                  </a:schemeClr>
                </a:solidFill>
              </a:rPr>
              <a:t> </a:t>
            </a:r>
            <a:r>
              <a:rPr lang="de-DE" sz="2000" i="1" dirty="0" err="1">
                <a:solidFill>
                  <a:schemeClr val="bg2">
                    <a:lumMod val="25000"/>
                  </a:schemeClr>
                </a:solidFill>
              </a:rPr>
              <a:t>mapy</a:t>
            </a:r>
            <a:r>
              <a:rPr lang="cs-CZ" sz="2000" i="1" dirty="0">
                <a:solidFill>
                  <a:schemeClr val="bg2">
                    <a:lumMod val="25000"/>
                  </a:schemeClr>
                </a:solidFill>
              </a:rPr>
              <a:t>  </a:t>
            </a:r>
            <a:endParaRPr lang="de-DE" sz="2000" i="1" dirty="0">
              <a:solidFill>
                <a:schemeClr val="bg2">
                  <a:lumMod val="25000"/>
                </a:schemeClr>
              </a:solidFill>
            </a:endParaRPr>
          </a:p>
          <a:p>
            <a:pPr marL="457200" indent="-457200" algn="l">
              <a:spcBef>
                <a:spcPts val="300"/>
              </a:spcBef>
              <a:spcAft>
                <a:spcPts val="300"/>
              </a:spcAft>
              <a:buFont typeface="Arial" panose="020B0604020202020204" pitchFamily="34" charset="0"/>
              <a:buChar char="•"/>
            </a:pPr>
            <a:r>
              <a:rPr lang="de-DE" sz="2000" dirty="0">
                <a:solidFill>
                  <a:srgbClr val="0C3A85"/>
                </a:solidFill>
              </a:rPr>
              <a:t>Erstellung. eines grenzüberschreitenden geologischen 3-D-Modells </a:t>
            </a:r>
            <a:r>
              <a:rPr lang="de-DE" sz="2000" dirty="0" smtClean="0">
                <a:solidFill>
                  <a:srgbClr val="0C3A85"/>
                </a:solidFill>
              </a:rPr>
              <a:t>           </a:t>
            </a:r>
            <a:r>
              <a:rPr lang="de-DE" sz="2000" i="1" dirty="0" smtClean="0">
                <a:solidFill>
                  <a:srgbClr val="FF0000"/>
                </a:solidFill>
                <a:ea typeface="+mn-ea"/>
                <a:cs typeface="+mn-cs"/>
              </a:rPr>
              <a:t>  </a:t>
            </a:r>
            <a:r>
              <a:rPr lang="de-DE" sz="2000" i="1" dirty="0" err="1">
                <a:solidFill>
                  <a:schemeClr val="bg2">
                    <a:lumMod val="25000"/>
                  </a:schemeClr>
                </a:solidFill>
              </a:rPr>
              <a:t>Vytvoření</a:t>
            </a:r>
            <a:r>
              <a:rPr lang="de-DE" sz="2000" i="1" dirty="0">
                <a:solidFill>
                  <a:schemeClr val="bg2">
                    <a:lumMod val="25000"/>
                  </a:schemeClr>
                </a:solidFill>
              </a:rPr>
              <a:t> </a:t>
            </a:r>
            <a:r>
              <a:rPr lang="de-DE" sz="2000" i="1" dirty="0" err="1">
                <a:solidFill>
                  <a:schemeClr val="bg2">
                    <a:lumMod val="25000"/>
                  </a:schemeClr>
                </a:solidFill>
              </a:rPr>
              <a:t>přeshraničního</a:t>
            </a:r>
            <a:r>
              <a:rPr lang="de-DE" sz="2000" i="1" dirty="0">
                <a:solidFill>
                  <a:schemeClr val="bg2">
                    <a:lumMod val="25000"/>
                  </a:schemeClr>
                </a:solidFill>
              </a:rPr>
              <a:t> </a:t>
            </a:r>
            <a:r>
              <a:rPr lang="de-DE" sz="2000" i="1" dirty="0" err="1">
                <a:solidFill>
                  <a:schemeClr val="bg2">
                    <a:lumMod val="25000"/>
                  </a:schemeClr>
                </a:solidFill>
              </a:rPr>
              <a:t>geologického</a:t>
            </a:r>
            <a:r>
              <a:rPr lang="de-DE" sz="2000" i="1" dirty="0">
                <a:solidFill>
                  <a:schemeClr val="bg2">
                    <a:lumMod val="25000"/>
                  </a:schemeClr>
                </a:solidFill>
              </a:rPr>
              <a:t> 3D </a:t>
            </a:r>
            <a:r>
              <a:rPr lang="de-DE" sz="2000" i="1" dirty="0" err="1" smtClean="0">
                <a:solidFill>
                  <a:schemeClr val="bg2">
                    <a:lumMod val="25000"/>
                  </a:schemeClr>
                </a:solidFill>
              </a:rPr>
              <a:t>modelu</a:t>
            </a:r>
            <a:endParaRPr lang="de-DE" sz="2000" i="1" dirty="0" smtClean="0">
              <a:solidFill>
                <a:schemeClr val="bg2">
                  <a:lumMod val="25000"/>
                </a:schemeClr>
              </a:solidFill>
            </a:endParaRPr>
          </a:p>
          <a:p>
            <a:pPr marL="457200" indent="-457200" algn="l">
              <a:spcBef>
                <a:spcPts val="300"/>
              </a:spcBef>
              <a:spcAft>
                <a:spcPts val="300"/>
              </a:spcAft>
              <a:buFont typeface="Arial" panose="020B0604020202020204" pitchFamily="34" charset="0"/>
              <a:buChar char="•"/>
            </a:pPr>
            <a:r>
              <a:rPr lang="cs-CZ" sz="2000" dirty="0">
                <a:solidFill>
                  <a:srgbClr val="0C3A85"/>
                </a:solidFill>
              </a:rPr>
              <a:t>Auswertung des gemeinsamen geologischen 3-D-Modells und ermittelter Risiken</a:t>
            </a:r>
            <a:r>
              <a:rPr lang="de-DE" sz="2000" dirty="0">
                <a:solidFill>
                  <a:srgbClr val="0C3A85"/>
                </a:solidFill>
              </a:rPr>
              <a:t> </a:t>
            </a:r>
            <a:r>
              <a:rPr lang="cs-CZ" sz="2000" dirty="0">
                <a:solidFill>
                  <a:srgbClr val="0C3A85"/>
                </a:solidFill>
              </a:rPr>
              <a:t>und Konflikte</a:t>
            </a:r>
            <a:r>
              <a:rPr lang="de-DE" sz="2000" dirty="0">
                <a:solidFill>
                  <a:srgbClr val="0C3A85"/>
                </a:solidFill>
              </a:rPr>
              <a:t> </a:t>
            </a:r>
            <a:r>
              <a:rPr lang="de-DE" sz="2000" dirty="0" smtClean="0">
                <a:solidFill>
                  <a:srgbClr val="0C3A85"/>
                </a:solidFill>
              </a:rPr>
              <a:t> / </a:t>
            </a:r>
            <a:r>
              <a:rPr lang="cs-CZ" sz="2000" i="1" dirty="0" smtClean="0">
                <a:solidFill>
                  <a:schemeClr val="bg2">
                    <a:lumMod val="25000"/>
                  </a:schemeClr>
                </a:solidFill>
              </a:rPr>
              <a:t>Vyhodnocení </a:t>
            </a:r>
            <a:r>
              <a:rPr lang="cs-CZ" sz="2000" i="1" dirty="0">
                <a:solidFill>
                  <a:schemeClr val="bg2">
                    <a:lumMod val="25000"/>
                  </a:schemeClr>
                </a:solidFill>
              </a:rPr>
              <a:t>společného 3D geolog. modelu a zjištěných rizik a </a:t>
            </a:r>
            <a:r>
              <a:rPr lang="cs-CZ" sz="2000" i="1" dirty="0" smtClean="0">
                <a:solidFill>
                  <a:schemeClr val="bg2">
                    <a:lumMod val="25000"/>
                  </a:schemeClr>
                </a:solidFill>
              </a:rPr>
              <a:t>střetů</a:t>
            </a:r>
            <a:r>
              <a:rPr lang="de-DE" sz="2000" i="1" dirty="0" smtClean="0">
                <a:solidFill>
                  <a:schemeClr val="bg2">
                    <a:lumMod val="25000"/>
                  </a:schemeClr>
                </a:solidFill>
              </a:rPr>
              <a:t> </a:t>
            </a:r>
          </a:p>
          <a:p>
            <a:pPr marL="457200" indent="-457200" algn="l">
              <a:spcBef>
                <a:spcPts val="300"/>
              </a:spcBef>
              <a:spcAft>
                <a:spcPts val="300"/>
              </a:spcAft>
              <a:buFont typeface="Arial" panose="020B0604020202020204" pitchFamily="34" charset="0"/>
              <a:buChar char="•"/>
            </a:pPr>
            <a:r>
              <a:rPr lang="cs-CZ" sz="2000" dirty="0">
                <a:solidFill>
                  <a:srgbClr val="0C3A85"/>
                </a:solidFill>
              </a:rPr>
              <a:t>Verknüpfung der Ergebnisse der vorausgegangenen Projektaktivitäten, Bewertung der Ergebnisse der Arbeitsgruppen für die Bereiche Geologie und </a:t>
            </a:r>
            <a:r>
              <a:rPr lang="cs-CZ" sz="2000" dirty="0" smtClean="0">
                <a:solidFill>
                  <a:srgbClr val="0C3A85"/>
                </a:solidFill>
              </a:rPr>
              <a:t>Verkehr</a:t>
            </a:r>
            <a:r>
              <a:rPr lang="de-DE" sz="2000" dirty="0" smtClean="0">
                <a:solidFill>
                  <a:srgbClr val="0C3A85"/>
                </a:solidFill>
              </a:rPr>
              <a:t> / </a:t>
            </a:r>
            <a:r>
              <a:rPr lang="cs-CZ" sz="2000" i="1" dirty="0" smtClean="0">
                <a:solidFill>
                  <a:schemeClr val="bg2">
                    <a:lumMod val="25000"/>
                  </a:schemeClr>
                </a:solidFill>
              </a:rPr>
              <a:t>Propojení </a:t>
            </a:r>
            <a:r>
              <a:rPr lang="cs-CZ" sz="2000" i="1" dirty="0">
                <a:solidFill>
                  <a:schemeClr val="bg2">
                    <a:lumMod val="25000"/>
                  </a:schemeClr>
                </a:solidFill>
              </a:rPr>
              <a:t>získaných výstupů předchozích aktivit projektu, posouzení výstupů geologické </a:t>
            </a:r>
            <a:r>
              <a:rPr lang="cs-CZ" sz="2000" i="1" dirty="0" smtClean="0">
                <a:solidFill>
                  <a:schemeClr val="bg2">
                    <a:lumMod val="25000"/>
                  </a:schemeClr>
                </a:solidFill>
              </a:rPr>
              <a:t>a</a:t>
            </a:r>
            <a:r>
              <a:rPr lang="de-DE" sz="2000" i="1" dirty="0" smtClean="0">
                <a:solidFill>
                  <a:schemeClr val="bg2">
                    <a:lumMod val="25000"/>
                  </a:schemeClr>
                </a:solidFill>
              </a:rPr>
              <a:t> </a:t>
            </a:r>
            <a:r>
              <a:rPr lang="cs-CZ" sz="2000" i="1" dirty="0" smtClean="0">
                <a:solidFill>
                  <a:schemeClr val="bg2">
                    <a:lumMod val="25000"/>
                  </a:schemeClr>
                </a:solidFill>
              </a:rPr>
              <a:t>dopravní </a:t>
            </a:r>
            <a:r>
              <a:rPr lang="cs-CZ" sz="2000" i="1" dirty="0">
                <a:solidFill>
                  <a:schemeClr val="bg2">
                    <a:lumMod val="25000"/>
                  </a:schemeClr>
                </a:solidFill>
              </a:rPr>
              <a:t>pracovní </a:t>
            </a:r>
            <a:r>
              <a:rPr lang="cs-CZ" sz="2000" i="1" dirty="0" smtClean="0">
                <a:solidFill>
                  <a:schemeClr val="bg2">
                    <a:lumMod val="25000"/>
                  </a:schemeClr>
                </a:solidFill>
              </a:rPr>
              <a:t>skupiny</a:t>
            </a:r>
            <a:r>
              <a:rPr lang="de-DE" sz="2000" i="1" dirty="0" smtClean="0">
                <a:solidFill>
                  <a:schemeClr val="bg2">
                    <a:lumMod val="25000"/>
                  </a:schemeClr>
                </a:solidFill>
              </a:rPr>
              <a:t>^^</a:t>
            </a:r>
            <a:endParaRPr lang="cs-CZ" sz="2000" i="1" dirty="0">
              <a:solidFill>
                <a:schemeClr val="bg2">
                  <a:lumMod val="25000"/>
                </a:schemeClr>
              </a:solidFill>
            </a:endParaRPr>
          </a:p>
        </p:txBody>
      </p:sp>
      <p:sp>
        <p:nvSpPr>
          <p:cNvPr id="6"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2037023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26</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1"/>
          <p:cNvSpPr txBox="1">
            <a:spLocks noGrp="1"/>
          </p:cNvSpPr>
          <p:nvPr>
            <p:ph type="title"/>
          </p:nvPr>
        </p:nvSpPr>
        <p:spPr>
          <a:xfrm>
            <a:off x="251520" y="1124744"/>
            <a:ext cx="8640960" cy="10177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400" dirty="0" smtClean="0"/>
              <a:t>Geophysikalische Messungen bis 2018 zur Klärung von Störungsverläufen / </a:t>
            </a:r>
            <a:r>
              <a:rPr lang="de-DE" sz="2400" i="1" dirty="0" err="1">
                <a:solidFill>
                  <a:schemeClr val="accent3">
                    <a:lumMod val="75000"/>
                  </a:schemeClr>
                </a:solidFill>
              </a:rPr>
              <a:t>Geofysikální</a:t>
            </a:r>
            <a:r>
              <a:rPr lang="de-DE" sz="2400" i="1" dirty="0">
                <a:solidFill>
                  <a:schemeClr val="accent3">
                    <a:lumMod val="75000"/>
                  </a:schemeClr>
                </a:solidFill>
              </a:rPr>
              <a:t> </a:t>
            </a:r>
            <a:r>
              <a:rPr lang="de-DE" sz="2400" i="1" dirty="0" err="1">
                <a:solidFill>
                  <a:schemeClr val="accent3">
                    <a:lumMod val="75000"/>
                  </a:schemeClr>
                </a:solidFill>
              </a:rPr>
              <a:t>průzkum</a:t>
            </a:r>
            <a:r>
              <a:rPr lang="de-DE" sz="2400" i="1" dirty="0">
                <a:solidFill>
                  <a:schemeClr val="accent3">
                    <a:lumMod val="75000"/>
                  </a:schemeClr>
                </a:solidFill>
              </a:rPr>
              <a:t> v </a:t>
            </a:r>
            <a:r>
              <a:rPr lang="de-DE" sz="2400" i="1" dirty="0" err="1">
                <a:solidFill>
                  <a:schemeClr val="accent3">
                    <a:lumMod val="75000"/>
                  </a:schemeClr>
                </a:solidFill>
              </a:rPr>
              <a:t>pr</a:t>
            </a:r>
            <a:r>
              <a:rPr lang="cs-CZ" sz="2400" i="1" dirty="0">
                <a:solidFill>
                  <a:schemeClr val="accent3">
                    <a:lumMod val="75000"/>
                  </a:schemeClr>
                </a:solidFill>
              </a:rPr>
              <a:t>ů</a:t>
            </a:r>
            <a:r>
              <a:rPr lang="de-DE" sz="2400" i="1" dirty="0">
                <a:solidFill>
                  <a:schemeClr val="accent3">
                    <a:lumMod val="75000"/>
                  </a:schemeClr>
                </a:solidFill>
              </a:rPr>
              <a:t>b</a:t>
            </a:r>
            <a:r>
              <a:rPr lang="cs-CZ" sz="2400" i="1" dirty="0">
                <a:solidFill>
                  <a:schemeClr val="accent3">
                    <a:lumMod val="75000"/>
                  </a:schemeClr>
                </a:solidFill>
              </a:rPr>
              <a:t>ě</a:t>
            </a:r>
            <a:r>
              <a:rPr lang="de-DE" sz="2400" i="1" dirty="0">
                <a:solidFill>
                  <a:schemeClr val="accent3">
                    <a:lumMod val="75000"/>
                  </a:schemeClr>
                </a:solidFill>
              </a:rPr>
              <a:t>hu </a:t>
            </a:r>
            <a:r>
              <a:rPr lang="de-DE" sz="2400" i="1" dirty="0" err="1">
                <a:solidFill>
                  <a:schemeClr val="accent3">
                    <a:lumMod val="75000"/>
                  </a:schemeClr>
                </a:solidFill>
              </a:rPr>
              <a:t>roku</a:t>
            </a:r>
            <a:r>
              <a:rPr lang="de-DE" sz="2400" i="1" dirty="0">
                <a:solidFill>
                  <a:schemeClr val="accent3">
                    <a:lumMod val="75000"/>
                  </a:schemeClr>
                </a:solidFill>
              </a:rPr>
              <a:t> 2018 pro </a:t>
            </a:r>
            <a:r>
              <a:rPr lang="de-DE" sz="2400" i="1" dirty="0" err="1">
                <a:solidFill>
                  <a:schemeClr val="accent3">
                    <a:lumMod val="75000"/>
                  </a:schemeClr>
                </a:solidFill>
              </a:rPr>
              <a:t>objasn</a:t>
            </a:r>
            <a:r>
              <a:rPr lang="cs-CZ" sz="2400" i="1" dirty="0">
                <a:solidFill>
                  <a:schemeClr val="accent3">
                    <a:lumMod val="75000"/>
                  </a:schemeClr>
                </a:solidFill>
              </a:rPr>
              <a:t>ění</a:t>
            </a:r>
            <a:r>
              <a:rPr lang="de-DE" sz="2400" i="1" dirty="0">
                <a:solidFill>
                  <a:schemeClr val="accent3">
                    <a:lumMod val="75000"/>
                  </a:schemeClr>
                </a:solidFill>
              </a:rPr>
              <a:t> </a:t>
            </a:r>
            <a:r>
              <a:rPr lang="de-DE" sz="2400" i="1" dirty="0" err="1">
                <a:solidFill>
                  <a:schemeClr val="accent3">
                    <a:lumMod val="75000"/>
                  </a:schemeClr>
                </a:solidFill>
              </a:rPr>
              <a:t>poruchov</a:t>
            </a:r>
            <a:r>
              <a:rPr lang="cs-CZ" sz="2400" i="1" dirty="0">
                <a:solidFill>
                  <a:schemeClr val="accent3">
                    <a:lumMod val="75000"/>
                  </a:schemeClr>
                </a:solidFill>
              </a:rPr>
              <a:t>ý</a:t>
            </a:r>
            <a:r>
              <a:rPr lang="de-DE" sz="2400" i="1" dirty="0" err="1">
                <a:solidFill>
                  <a:schemeClr val="accent3">
                    <a:lumMod val="75000"/>
                  </a:schemeClr>
                </a:solidFill>
              </a:rPr>
              <a:t>ch</a:t>
            </a:r>
            <a:r>
              <a:rPr lang="de-DE" sz="2400" i="1" dirty="0">
                <a:solidFill>
                  <a:schemeClr val="accent3">
                    <a:lumMod val="75000"/>
                  </a:schemeClr>
                </a:solidFill>
              </a:rPr>
              <a:t> z</a:t>
            </a:r>
            <a:r>
              <a:rPr lang="cs-CZ" sz="2400" i="1" dirty="0">
                <a:solidFill>
                  <a:schemeClr val="accent3">
                    <a:lumMod val="75000"/>
                  </a:schemeClr>
                </a:solidFill>
              </a:rPr>
              <a:t>ó</a:t>
            </a:r>
            <a:r>
              <a:rPr lang="de-DE" sz="2400" i="1" dirty="0" smtClean="0">
                <a:solidFill>
                  <a:schemeClr val="accent3">
                    <a:lumMod val="75000"/>
                  </a:schemeClr>
                </a:solidFill>
              </a:rPr>
              <a:t>n</a:t>
            </a:r>
            <a:endParaRPr lang="de-DE" sz="2400" i="1" dirty="0">
              <a:solidFill>
                <a:schemeClr val="accent3">
                  <a:lumMod val="75000"/>
                </a:schemeClr>
              </a:solidFill>
            </a:endParaRPr>
          </a:p>
        </p:txBody>
      </p:sp>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b="2803"/>
          <a:stretch/>
        </p:blipFill>
        <p:spPr>
          <a:xfrm>
            <a:off x="179512" y="2195344"/>
            <a:ext cx="2943673" cy="4044354"/>
          </a:xfrm>
          <a:prstGeom prst="rect">
            <a:avLst/>
          </a:prstGeom>
        </p:spPr>
      </p:pic>
      <p:sp>
        <p:nvSpPr>
          <p:cNvPr id="9" name="Zástupný symbol pro zápatí 2"/>
          <p:cNvSpPr txBox="1">
            <a:spLocks/>
          </p:cNvSpPr>
          <p:nvPr/>
        </p:nvSpPr>
        <p:spPr>
          <a:xfrm>
            <a:off x="467544" y="6356350"/>
            <a:ext cx="7704856" cy="365125"/>
          </a:xfrm>
          <a:prstGeom prst="rect">
            <a:avLst/>
          </a:prstGeom>
        </p:spPr>
        <p:txBody>
          <a:bodyPr/>
          <a:lstStyle>
            <a:defPPr>
              <a:defRPr lang="cs-CZ"/>
            </a:defPPr>
            <a:lvl1pPr marL="0" algn="l" defTabSz="914400" rtl="0" eaLnBrk="1" latinLnBrk="0" hangingPunct="1">
              <a:defRPr sz="105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mtClean="0"/>
              <a:t>Grenzüberschreitende Zusammenarbeit zur Entwicklung des Eisenbahnverkehrs Sachsen – Tschechien (Antragsnummer: 100283037)</a:t>
            </a:r>
            <a:endParaRPr lang="cs-CZ" dirty="0"/>
          </a:p>
        </p:txBody>
      </p:sp>
      <p:pic>
        <p:nvPicPr>
          <p:cNvPr id="10" name="Obrázek 14" descr="ERT - plan 07-2018.jpg"/>
          <p:cNvPicPr>
            <a:picLocks noChangeAspect="1"/>
          </p:cNvPicPr>
          <p:nvPr/>
        </p:nvPicPr>
        <p:blipFill>
          <a:blip r:embed="rId3" cstate="print"/>
          <a:stretch>
            <a:fillRect/>
          </a:stretch>
        </p:blipFill>
        <p:spPr>
          <a:xfrm>
            <a:off x="3156465" y="2276872"/>
            <a:ext cx="2801074" cy="3962825"/>
          </a:xfrm>
          <a:prstGeom prst="rect">
            <a:avLst/>
          </a:prstGeom>
        </p:spPr>
      </p:pic>
      <p:grpSp>
        <p:nvGrpSpPr>
          <p:cNvPr id="5" name="Gruppieren 4"/>
          <p:cNvGrpSpPr/>
          <p:nvPr/>
        </p:nvGrpSpPr>
        <p:grpSpPr>
          <a:xfrm>
            <a:off x="4355976" y="3212976"/>
            <a:ext cx="900099" cy="974440"/>
            <a:chOff x="2159733" y="2420888"/>
            <a:chExt cx="900099" cy="974440"/>
          </a:xfrm>
        </p:grpSpPr>
        <p:sp>
          <p:nvSpPr>
            <p:cNvPr id="11" name="Elipsa 19"/>
            <p:cNvSpPr/>
            <p:nvPr/>
          </p:nvSpPr>
          <p:spPr>
            <a:xfrm>
              <a:off x="2411760" y="2420888"/>
              <a:ext cx="648072" cy="6480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Gerade Verbindung mit Pfeil 12"/>
            <p:cNvCxnSpPr/>
            <p:nvPr/>
          </p:nvCxnSpPr>
          <p:spPr>
            <a:xfrm flipV="1">
              <a:off x="2159733" y="2775470"/>
              <a:ext cx="576063" cy="6198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ovéPole 20"/>
          <p:cNvSpPr txBox="1"/>
          <p:nvPr/>
        </p:nvSpPr>
        <p:spPr>
          <a:xfrm>
            <a:off x="2267744" y="4214562"/>
            <a:ext cx="3587392" cy="369332"/>
          </a:xfrm>
          <a:prstGeom prst="rect">
            <a:avLst/>
          </a:prstGeom>
          <a:solidFill>
            <a:srgbClr val="EEECE1">
              <a:alpha val="56863"/>
            </a:srgbClr>
          </a:solidFill>
        </p:spPr>
        <p:txBody>
          <a:bodyPr wrap="none" rtlCol="0">
            <a:spAutoFit/>
          </a:bodyPr>
          <a:lstStyle/>
          <a:p>
            <a:r>
              <a:rPr lang="de-DE" dirty="0" err="1" smtClean="0"/>
              <a:t>Strukur</a:t>
            </a:r>
            <a:r>
              <a:rPr lang="de-DE" dirty="0" smtClean="0"/>
              <a:t> </a:t>
            </a:r>
            <a:r>
              <a:rPr lang="de-DE" dirty="0" err="1" smtClean="0"/>
              <a:t>Petrovice-Döbra</a:t>
            </a:r>
            <a:r>
              <a:rPr lang="de-DE" dirty="0" smtClean="0"/>
              <a:t>-</a:t>
            </a:r>
            <a:r>
              <a:rPr lang="cs-CZ" dirty="0" smtClean="0"/>
              <a:t>Krásný les </a:t>
            </a:r>
          </a:p>
        </p:txBody>
      </p:sp>
      <p:sp>
        <p:nvSpPr>
          <p:cNvPr id="16" name="TextovéPole 3"/>
          <p:cNvSpPr txBox="1"/>
          <p:nvPr/>
        </p:nvSpPr>
        <p:spPr>
          <a:xfrm>
            <a:off x="755576" y="5229200"/>
            <a:ext cx="3457100" cy="707886"/>
          </a:xfrm>
          <a:prstGeom prst="rect">
            <a:avLst/>
          </a:prstGeom>
          <a:solidFill>
            <a:srgbClr val="EBF1DE">
              <a:alpha val="80000"/>
            </a:srgbClr>
          </a:solidFill>
        </p:spPr>
        <p:txBody>
          <a:bodyPr wrap="none" rtlCol="0">
            <a:spAutoFit/>
          </a:bodyPr>
          <a:lstStyle/>
          <a:p>
            <a:r>
              <a:rPr lang="cs-CZ" sz="2000" dirty="0" smtClean="0">
                <a:solidFill>
                  <a:srgbClr val="008438"/>
                </a:solidFill>
              </a:rPr>
              <a:t>2017 – </a:t>
            </a:r>
            <a:r>
              <a:rPr lang="de-DE" sz="2000" dirty="0" smtClean="0">
                <a:solidFill>
                  <a:srgbClr val="008438"/>
                </a:solidFill>
              </a:rPr>
              <a:t>insg.</a:t>
            </a:r>
            <a:r>
              <a:rPr lang="cs-CZ" sz="2000" dirty="0" smtClean="0">
                <a:solidFill>
                  <a:srgbClr val="008438"/>
                </a:solidFill>
              </a:rPr>
              <a:t> 7 </a:t>
            </a:r>
            <a:r>
              <a:rPr lang="de-DE" sz="2000" dirty="0" smtClean="0">
                <a:solidFill>
                  <a:srgbClr val="008438"/>
                </a:solidFill>
              </a:rPr>
              <a:t>Profile</a:t>
            </a:r>
            <a:r>
              <a:rPr lang="cs-CZ" sz="2000" dirty="0" smtClean="0">
                <a:solidFill>
                  <a:srgbClr val="008438"/>
                </a:solidFill>
              </a:rPr>
              <a:t> (2,1 km)</a:t>
            </a:r>
          </a:p>
          <a:p>
            <a:r>
              <a:rPr lang="cs-CZ" sz="2000" dirty="0" smtClean="0">
                <a:solidFill>
                  <a:srgbClr val="008438"/>
                </a:solidFill>
              </a:rPr>
              <a:t>2018 – </a:t>
            </a:r>
            <a:r>
              <a:rPr lang="de-DE" sz="2000" dirty="0" smtClean="0">
                <a:solidFill>
                  <a:srgbClr val="008438"/>
                </a:solidFill>
              </a:rPr>
              <a:t>insg. </a:t>
            </a:r>
            <a:r>
              <a:rPr lang="cs-CZ" sz="2000" dirty="0" smtClean="0">
                <a:solidFill>
                  <a:srgbClr val="008438"/>
                </a:solidFill>
              </a:rPr>
              <a:t>10 </a:t>
            </a:r>
            <a:r>
              <a:rPr lang="de-DE" sz="2000" dirty="0" smtClean="0">
                <a:solidFill>
                  <a:srgbClr val="008438"/>
                </a:solidFill>
              </a:rPr>
              <a:t>Profile</a:t>
            </a:r>
            <a:r>
              <a:rPr lang="cs-CZ" sz="2000" dirty="0" smtClean="0">
                <a:solidFill>
                  <a:srgbClr val="008438"/>
                </a:solidFill>
              </a:rPr>
              <a:t> (4,6 km) </a:t>
            </a:r>
            <a:endParaRPr lang="en-US" sz="2000" dirty="0">
              <a:solidFill>
                <a:srgbClr val="008438"/>
              </a:solidFill>
            </a:endParaRPr>
          </a:p>
        </p:txBody>
      </p:sp>
      <p:pic>
        <p:nvPicPr>
          <p:cNvPr id="17" name="Obrázek 17" descr="VRTPRD - risk zones DE-CZ.jpg"/>
          <p:cNvPicPr>
            <a:picLocks noChangeAspect="1"/>
          </p:cNvPicPr>
          <p:nvPr/>
        </p:nvPicPr>
        <p:blipFill>
          <a:blip r:embed="rId4" cstate="print"/>
          <a:stretch>
            <a:fillRect/>
          </a:stretch>
        </p:blipFill>
        <p:spPr>
          <a:xfrm>
            <a:off x="6041642" y="2276872"/>
            <a:ext cx="2798232" cy="3958805"/>
          </a:xfrm>
          <a:prstGeom prst="rect">
            <a:avLst/>
          </a:prstGeom>
        </p:spPr>
      </p:pic>
    </p:spTree>
    <p:extLst>
      <p:ext uri="{BB962C8B-B14F-4D97-AF65-F5344CB8AC3E}">
        <p14:creationId xmlns:p14="http://schemas.microsoft.com/office/powerpoint/2010/main" val="19243568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pic>
        <p:nvPicPr>
          <p:cNvPr id="11" name="Picture 2" descr="C:\Users\sk7\Desktop\Abbildungen\Abb_Legen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59"/>
          <a:stretch/>
        </p:blipFill>
        <p:spPr bwMode="auto">
          <a:xfrm>
            <a:off x="323528" y="1229377"/>
            <a:ext cx="3600400" cy="50103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k5\AppData\Local\Microsoft\Windows\Temporary Internet Files\Content.Outlook\VZS1FBWU\Karte_Problemgebiete_N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124744"/>
            <a:ext cx="3616847" cy="51125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4283968" y="4437112"/>
            <a:ext cx="411233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defPPr>
              <a:defRPr lang="de-DE"/>
            </a:defPPr>
            <a:lvl1pPr marL="355600" indent="-355600" fontAlgn="base">
              <a:spcBef>
                <a:spcPct val="100000"/>
              </a:spcBef>
              <a:spcAft>
                <a:spcPct val="0"/>
              </a:spcAft>
              <a:buClr>
                <a:srgbClr val="008444"/>
              </a:buClr>
              <a:buFont typeface="Arial Unicode MS" pitchFamily="34" charset="-128"/>
              <a:buChar char="❙"/>
              <a:defRPr>
                <a:latin typeface="Arial" panose="020B0604020202020204" pitchFamily="34" charset="0"/>
                <a:cs typeface="Arial" panose="020B0604020202020204" pitchFamily="34" charset="0"/>
              </a:defRPr>
            </a:lvl1pPr>
            <a:lvl2pPr marL="901700" indent="-366713" eaLnBrk="0" fontAlgn="base" hangingPunct="0">
              <a:spcBef>
                <a:spcPct val="100000"/>
              </a:spcBef>
              <a:spcAft>
                <a:spcPct val="0"/>
              </a:spcAft>
              <a:buClr>
                <a:schemeClr val="accent1"/>
              </a:buClr>
              <a:buFont typeface="Arial Unicode MS" pitchFamily="34" charset="-128"/>
              <a:buChar char="❙"/>
              <a:defRPr>
                <a:cs typeface="Arial" charset="0"/>
              </a:defRPr>
            </a:lvl2pPr>
            <a:lvl3pPr marL="1435100" indent="-354013" eaLnBrk="0" fontAlgn="base" hangingPunct="0">
              <a:spcBef>
                <a:spcPct val="100000"/>
              </a:spcBef>
              <a:spcAft>
                <a:spcPct val="0"/>
              </a:spcAft>
              <a:buClr>
                <a:schemeClr val="accent1"/>
              </a:buClr>
              <a:buFont typeface="Arial Unicode MS" pitchFamily="34" charset="-128"/>
              <a:buChar char="❙"/>
              <a:defRPr>
                <a:cs typeface="Arial" charset="0"/>
              </a:defRPr>
            </a:lvl3pPr>
            <a:lvl4pPr marL="1970088" indent="-355600" eaLnBrk="0" fontAlgn="base" hangingPunct="0">
              <a:spcBef>
                <a:spcPct val="100000"/>
              </a:spcBef>
              <a:spcAft>
                <a:spcPct val="0"/>
              </a:spcAft>
              <a:buClr>
                <a:schemeClr val="accent1"/>
              </a:buClr>
              <a:buFont typeface="Arial Unicode MS" pitchFamily="34" charset="-128"/>
              <a:buChar char="❙"/>
              <a:defRPr>
                <a:cs typeface="Arial" charset="0"/>
              </a:defRPr>
            </a:lvl4pPr>
            <a:lvl5pPr marL="2517775" indent="-368300" eaLnBrk="0" fontAlgn="base" hangingPunct="0">
              <a:spcBef>
                <a:spcPct val="100000"/>
              </a:spcBef>
              <a:spcAft>
                <a:spcPct val="0"/>
              </a:spcAft>
              <a:buClr>
                <a:schemeClr val="accent1"/>
              </a:buClr>
              <a:buFont typeface="Arial Unicode MS" pitchFamily="34" charset="-128"/>
              <a:buChar char="❙"/>
              <a:defRPr>
                <a:cs typeface="Arial" charset="0"/>
              </a:defRPr>
            </a:lvl5pPr>
            <a:lvl6pPr marL="2974975" indent="-368300" fontAlgn="base">
              <a:spcBef>
                <a:spcPct val="100000"/>
              </a:spcBef>
              <a:spcAft>
                <a:spcPct val="0"/>
              </a:spcAft>
              <a:buClr>
                <a:schemeClr val="accent1"/>
              </a:buClr>
              <a:buFont typeface="Arial Unicode MS" pitchFamily="34" charset="-128"/>
              <a:buChar char="❙"/>
              <a:defRPr>
                <a:cs typeface="Arial" charset="0"/>
              </a:defRPr>
            </a:lvl6pPr>
            <a:lvl7pPr marL="3432175" indent="-368300" fontAlgn="base">
              <a:spcBef>
                <a:spcPct val="100000"/>
              </a:spcBef>
              <a:spcAft>
                <a:spcPct val="0"/>
              </a:spcAft>
              <a:buClr>
                <a:schemeClr val="accent1"/>
              </a:buClr>
              <a:buFont typeface="Arial Unicode MS" pitchFamily="34" charset="-128"/>
              <a:buChar char="❙"/>
              <a:defRPr>
                <a:cs typeface="Arial" charset="0"/>
              </a:defRPr>
            </a:lvl7pPr>
            <a:lvl8pPr marL="3889375" indent="-368300" fontAlgn="base">
              <a:spcBef>
                <a:spcPct val="100000"/>
              </a:spcBef>
              <a:spcAft>
                <a:spcPct val="0"/>
              </a:spcAft>
              <a:buClr>
                <a:schemeClr val="accent1"/>
              </a:buClr>
              <a:buFont typeface="Arial Unicode MS" pitchFamily="34" charset="-128"/>
              <a:buChar char="❙"/>
              <a:defRPr>
                <a:cs typeface="Arial" charset="0"/>
              </a:defRPr>
            </a:lvl8pPr>
            <a:lvl9pPr marL="4346575" indent="-368300" fontAlgn="base">
              <a:spcBef>
                <a:spcPct val="100000"/>
              </a:spcBef>
              <a:spcAft>
                <a:spcPct val="0"/>
              </a:spcAft>
              <a:buClr>
                <a:schemeClr val="accent1"/>
              </a:buClr>
              <a:buFont typeface="Arial Unicode MS" pitchFamily="34" charset="-128"/>
              <a:buChar char="❙"/>
              <a:defRPr>
                <a:cs typeface="Arial" charset="0"/>
              </a:defRPr>
            </a:lvl9pPr>
          </a:lstStyle>
          <a:p>
            <a:r>
              <a:rPr lang="de-DE" dirty="0" smtClean="0">
                <a:latin typeface="+mn-lt"/>
              </a:rPr>
              <a:t>Blau = erhöhter </a:t>
            </a:r>
            <a:r>
              <a:rPr lang="de-DE" dirty="0" err="1" smtClean="0">
                <a:latin typeface="+mn-lt"/>
              </a:rPr>
              <a:t>geotechn</a:t>
            </a:r>
            <a:r>
              <a:rPr lang="de-DE" dirty="0" smtClean="0">
                <a:latin typeface="+mn-lt"/>
              </a:rPr>
              <a:t>. Aufwand</a:t>
            </a:r>
          </a:p>
          <a:p>
            <a:pPr defTabSz="1341438"/>
            <a:r>
              <a:rPr lang="en-US" dirty="0" smtClean="0">
                <a:latin typeface="+mn-lt"/>
              </a:rPr>
              <a:t>Orange  = stark </a:t>
            </a:r>
            <a:r>
              <a:rPr lang="en-US" dirty="0" err="1" smtClean="0">
                <a:latin typeface="+mn-lt"/>
              </a:rPr>
              <a:t>erhöhter</a:t>
            </a:r>
            <a:r>
              <a:rPr lang="en-US" dirty="0" smtClean="0">
                <a:latin typeface="+mn-lt"/>
              </a:rPr>
              <a:t> </a:t>
            </a:r>
            <a:r>
              <a:rPr lang="en-US" dirty="0" err="1" smtClean="0">
                <a:latin typeface="+mn-lt"/>
              </a:rPr>
              <a:t>geotechn</a:t>
            </a:r>
            <a:r>
              <a:rPr lang="en-US" dirty="0" smtClean="0">
                <a:latin typeface="+mn-lt"/>
              </a:rPr>
              <a:t>. </a:t>
            </a:r>
            <a:r>
              <a:rPr lang="en-US" dirty="0" err="1" smtClean="0">
                <a:latin typeface="+mn-lt"/>
              </a:rPr>
              <a:t>Aufwand</a:t>
            </a:r>
            <a:endParaRPr lang="en-US" dirty="0" smtClean="0">
              <a:latin typeface="+mn-lt"/>
            </a:endParaRPr>
          </a:p>
          <a:p>
            <a:r>
              <a:rPr lang="en-US" dirty="0" smtClean="0">
                <a:latin typeface="+mn-lt"/>
              </a:rPr>
              <a:t>Rot = </a:t>
            </a:r>
            <a:r>
              <a:rPr lang="en-US" dirty="0" err="1" smtClean="0">
                <a:latin typeface="+mn-lt"/>
              </a:rPr>
              <a:t>geotechnischer</a:t>
            </a:r>
            <a:r>
              <a:rPr lang="en-US" dirty="0" smtClean="0">
                <a:latin typeface="+mn-lt"/>
              </a:rPr>
              <a:t> </a:t>
            </a:r>
            <a:r>
              <a:rPr lang="en-US" dirty="0" err="1" smtClean="0">
                <a:latin typeface="+mn-lt"/>
              </a:rPr>
              <a:t>Risikobereich</a:t>
            </a:r>
            <a:endParaRPr lang="en-US" dirty="0">
              <a:latin typeface="+mn-lt"/>
            </a:endParaRPr>
          </a:p>
          <a:p>
            <a:endParaRPr lang="en-US" dirty="0"/>
          </a:p>
          <a:p>
            <a:endParaRPr lang="en-US" dirty="0"/>
          </a:p>
          <a:p>
            <a:endParaRPr lang="cs-CZ" dirty="0"/>
          </a:p>
          <a:p>
            <a:endParaRPr lang="cs-CZ" dirty="0"/>
          </a:p>
          <a:p>
            <a:endParaRPr lang="cs-CZ" dirty="0"/>
          </a:p>
          <a:p>
            <a:endParaRPr lang="de-DE" altLang="de-DE" dirty="0"/>
          </a:p>
        </p:txBody>
      </p:sp>
      <p:sp>
        <p:nvSpPr>
          <p:cNvPr id="17" name="TextovéPole 5"/>
          <p:cNvSpPr txBox="1"/>
          <p:nvPr/>
        </p:nvSpPr>
        <p:spPr>
          <a:xfrm>
            <a:off x="4283968" y="1198613"/>
            <a:ext cx="4320480" cy="2862322"/>
          </a:xfrm>
          <a:prstGeom prst="rect">
            <a:avLst/>
          </a:prstGeom>
          <a:solidFill>
            <a:schemeClr val="bg1"/>
          </a:solidFill>
        </p:spPr>
        <p:txBody>
          <a:bodyPr wrap="square" rtlCol="0">
            <a:spAutoFit/>
          </a:bodyPr>
          <a:lstStyle/>
          <a:p>
            <a:r>
              <a:rPr lang="de-DE" sz="2400" dirty="0" smtClean="0">
                <a:solidFill>
                  <a:srgbClr val="008438"/>
                </a:solidFill>
              </a:rPr>
              <a:t>Ausweisung geologischer/geotechnischer Problemzonen bzw. Bereiche mit erhöhten technischen Aufwendungen</a:t>
            </a:r>
          </a:p>
          <a:p>
            <a:r>
              <a:rPr lang="de-DE" sz="2000" dirty="0" smtClean="0">
                <a:latin typeface="Arial" panose="020B0604020202020204" pitchFamily="34" charset="0"/>
                <a:cs typeface="Arial" panose="020B0604020202020204" pitchFamily="34" charset="0"/>
              </a:rPr>
              <a:t>auf der Grundlage strukturgeologischer und geophysikalischer Untersuchungen</a:t>
            </a:r>
          </a:p>
        </p:txBody>
      </p:sp>
    </p:spTree>
    <p:extLst>
      <p:ext uri="{BB962C8B-B14F-4D97-AF65-F5344CB8AC3E}">
        <p14:creationId xmlns:p14="http://schemas.microsoft.com/office/powerpoint/2010/main" val="36641138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28</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1"/>
          <p:cNvSpPr txBox="1">
            <a:spLocks noGrp="1"/>
          </p:cNvSpPr>
          <p:nvPr>
            <p:ph type="title"/>
          </p:nvPr>
        </p:nvSpPr>
        <p:spPr>
          <a:xfrm>
            <a:off x="179512" y="980728"/>
            <a:ext cx="6336704"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dirty="0" smtClean="0"/>
              <a:t>Aktivitäten im Q4 / 2018</a:t>
            </a:r>
            <a:endParaRPr lang="de-DE" dirty="0"/>
          </a:p>
        </p:txBody>
      </p:sp>
      <p:sp>
        <p:nvSpPr>
          <p:cNvPr id="9" name="Rectangle 3"/>
          <p:cNvSpPr txBox="1">
            <a:spLocks noChangeArrowheads="1"/>
          </p:cNvSpPr>
          <p:nvPr/>
        </p:nvSpPr>
        <p:spPr bwMode="auto">
          <a:xfrm>
            <a:off x="323528" y="1744375"/>
            <a:ext cx="8136904" cy="547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defPPr>
              <a:defRPr lang="de-DE"/>
            </a:defPPr>
            <a:lvl1pPr marL="355600" indent="-355600" fontAlgn="base">
              <a:spcBef>
                <a:spcPct val="100000"/>
              </a:spcBef>
              <a:spcAft>
                <a:spcPct val="0"/>
              </a:spcAft>
              <a:buClr>
                <a:srgbClr val="008444"/>
              </a:buClr>
              <a:buFont typeface="Arial Unicode MS" pitchFamily="34" charset="-128"/>
              <a:buChar char="❙"/>
              <a:defRPr>
                <a:latin typeface="Arial" panose="020B0604020202020204" pitchFamily="34" charset="0"/>
                <a:cs typeface="Arial" panose="020B0604020202020204" pitchFamily="34" charset="0"/>
              </a:defRPr>
            </a:lvl1pPr>
            <a:lvl2pPr marL="901700" indent="-366713" eaLnBrk="0" fontAlgn="base" hangingPunct="0">
              <a:spcBef>
                <a:spcPct val="100000"/>
              </a:spcBef>
              <a:spcAft>
                <a:spcPct val="0"/>
              </a:spcAft>
              <a:buClr>
                <a:schemeClr val="accent1"/>
              </a:buClr>
              <a:buFont typeface="Arial Unicode MS" pitchFamily="34" charset="-128"/>
              <a:buChar char="❙"/>
              <a:defRPr>
                <a:cs typeface="Arial" charset="0"/>
              </a:defRPr>
            </a:lvl2pPr>
            <a:lvl3pPr marL="1435100" indent="-354013" eaLnBrk="0" fontAlgn="base" hangingPunct="0">
              <a:spcBef>
                <a:spcPct val="100000"/>
              </a:spcBef>
              <a:spcAft>
                <a:spcPct val="0"/>
              </a:spcAft>
              <a:buClr>
                <a:schemeClr val="accent1"/>
              </a:buClr>
              <a:buFont typeface="Arial Unicode MS" pitchFamily="34" charset="-128"/>
              <a:buChar char="❙"/>
              <a:defRPr>
                <a:cs typeface="Arial" charset="0"/>
              </a:defRPr>
            </a:lvl3pPr>
            <a:lvl4pPr marL="1970088" indent="-355600" eaLnBrk="0" fontAlgn="base" hangingPunct="0">
              <a:spcBef>
                <a:spcPct val="100000"/>
              </a:spcBef>
              <a:spcAft>
                <a:spcPct val="0"/>
              </a:spcAft>
              <a:buClr>
                <a:schemeClr val="accent1"/>
              </a:buClr>
              <a:buFont typeface="Arial Unicode MS" pitchFamily="34" charset="-128"/>
              <a:buChar char="❙"/>
              <a:defRPr>
                <a:cs typeface="Arial" charset="0"/>
              </a:defRPr>
            </a:lvl4pPr>
            <a:lvl5pPr marL="2517775" indent="-368300" eaLnBrk="0" fontAlgn="base" hangingPunct="0">
              <a:spcBef>
                <a:spcPct val="100000"/>
              </a:spcBef>
              <a:spcAft>
                <a:spcPct val="0"/>
              </a:spcAft>
              <a:buClr>
                <a:schemeClr val="accent1"/>
              </a:buClr>
              <a:buFont typeface="Arial Unicode MS" pitchFamily="34" charset="-128"/>
              <a:buChar char="❙"/>
              <a:defRPr>
                <a:cs typeface="Arial" charset="0"/>
              </a:defRPr>
            </a:lvl5pPr>
            <a:lvl6pPr marL="2974975" indent="-368300" fontAlgn="base">
              <a:spcBef>
                <a:spcPct val="100000"/>
              </a:spcBef>
              <a:spcAft>
                <a:spcPct val="0"/>
              </a:spcAft>
              <a:buClr>
                <a:schemeClr val="accent1"/>
              </a:buClr>
              <a:buFont typeface="Arial Unicode MS" pitchFamily="34" charset="-128"/>
              <a:buChar char="❙"/>
              <a:defRPr>
                <a:cs typeface="Arial" charset="0"/>
              </a:defRPr>
            </a:lvl6pPr>
            <a:lvl7pPr marL="3432175" indent="-368300" fontAlgn="base">
              <a:spcBef>
                <a:spcPct val="100000"/>
              </a:spcBef>
              <a:spcAft>
                <a:spcPct val="0"/>
              </a:spcAft>
              <a:buClr>
                <a:schemeClr val="accent1"/>
              </a:buClr>
              <a:buFont typeface="Arial Unicode MS" pitchFamily="34" charset="-128"/>
              <a:buChar char="❙"/>
              <a:defRPr>
                <a:cs typeface="Arial" charset="0"/>
              </a:defRPr>
            </a:lvl7pPr>
            <a:lvl8pPr marL="3889375" indent="-368300" fontAlgn="base">
              <a:spcBef>
                <a:spcPct val="100000"/>
              </a:spcBef>
              <a:spcAft>
                <a:spcPct val="0"/>
              </a:spcAft>
              <a:buClr>
                <a:schemeClr val="accent1"/>
              </a:buClr>
              <a:buFont typeface="Arial Unicode MS" pitchFamily="34" charset="-128"/>
              <a:buChar char="❙"/>
              <a:defRPr>
                <a:cs typeface="Arial" charset="0"/>
              </a:defRPr>
            </a:lvl8pPr>
            <a:lvl9pPr marL="4346575" indent="-368300" fontAlgn="base">
              <a:spcBef>
                <a:spcPct val="100000"/>
              </a:spcBef>
              <a:spcAft>
                <a:spcPct val="0"/>
              </a:spcAft>
              <a:buClr>
                <a:schemeClr val="accent1"/>
              </a:buClr>
              <a:buFont typeface="Arial Unicode MS" pitchFamily="34" charset="-128"/>
              <a:buChar char="❙"/>
              <a:defRPr>
                <a:cs typeface="Arial" charset="0"/>
              </a:defRPr>
            </a:lvl9pPr>
          </a:lstStyle>
          <a:p>
            <a:r>
              <a:rPr lang="de-DE" sz="2000" dirty="0"/>
              <a:t>Kartierungsarbeiten im Umfeld der Talsperre </a:t>
            </a:r>
            <a:r>
              <a:rPr lang="de-DE" sz="2000" dirty="0" err="1"/>
              <a:t>Gottleuba</a:t>
            </a:r>
            <a:endParaRPr lang="de-DE" sz="2000" dirty="0"/>
          </a:p>
          <a:p>
            <a:endParaRPr lang="de-DE" altLang="de-DE" sz="2000" dirty="0"/>
          </a:p>
        </p:txBody>
      </p:sp>
      <p:sp>
        <p:nvSpPr>
          <p:cNvPr id="11" name="Rectangle 3"/>
          <p:cNvSpPr txBox="1">
            <a:spLocks noChangeArrowheads="1"/>
          </p:cNvSpPr>
          <p:nvPr/>
        </p:nvSpPr>
        <p:spPr bwMode="auto">
          <a:xfrm>
            <a:off x="323528" y="2305179"/>
            <a:ext cx="8120531" cy="547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defPPr>
              <a:defRPr lang="de-DE"/>
            </a:defPPr>
            <a:lvl1pPr marL="355600" indent="-355600" fontAlgn="base">
              <a:spcBef>
                <a:spcPct val="100000"/>
              </a:spcBef>
              <a:spcAft>
                <a:spcPct val="0"/>
              </a:spcAft>
              <a:buClr>
                <a:srgbClr val="008444"/>
              </a:buClr>
              <a:buFont typeface="Arial Unicode MS" pitchFamily="34" charset="-128"/>
              <a:buChar char="❙"/>
              <a:defRPr>
                <a:latin typeface="Arial" panose="020B0604020202020204" pitchFamily="34" charset="0"/>
                <a:cs typeface="Arial" panose="020B0604020202020204" pitchFamily="34" charset="0"/>
              </a:defRPr>
            </a:lvl1pPr>
            <a:lvl2pPr marL="901700" indent="-366713" eaLnBrk="0" fontAlgn="base" hangingPunct="0">
              <a:spcBef>
                <a:spcPct val="100000"/>
              </a:spcBef>
              <a:spcAft>
                <a:spcPct val="0"/>
              </a:spcAft>
              <a:buClr>
                <a:schemeClr val="accent1"/>
              </a:buClr>
              <a:buFont typeface="Arial Unicode MS" pitchFamily="34" charset="-128"/>
              <a:buChar char="❙"/>
              <a:defRPr>
                <a:cs typeface="Arial" charset="0"/>
              </a:defRPr>
            </a:lvl2pPr>
            <a:lvl3pPr marL="1435100" indent="-354013" eaLnBrk="0" fontAlgn="base" hangingPunct="0">
              <a:spcBef>
                <a:spcPct val="100000"/>
              </a:spcBef>
              <a:spcAft>
                <a:spcPct val="0"/>
              </a:spcAft>
              <a:buClr>
                <a:schemeClr val="accent1"/>
              </a:buClr>
              <a:buFont typeface="Arial Unicode MS" pitchFamily="34" charset="-128"/>
              <a:buChar char="❙"/>
              <a:defRPr>
                <a:cs typeface="Arial" charset="0"/>
              </a:defRPr>
            </a:lvl3pPr>
            <a:lvl4pPr marL="1970088" indent="-355600" eaLnBrk="0" fontAlgn="base" hangingPunct="0">
              <a:spcBef>
                <a:spcPct val="100000"/>
              </a:spcBef>
              <a:spcAft>
                <a:spcPct val="0"/>
              </a:spcAft>
              <a:buClr>
                <a:schemeClr val="accent1"/>
              </a:buClr>
              <a:buFont typeface="Arial Unicode MS" pitchFamily="34" charset="-128"/>
              <a:buChar char="❙"/>
              <a:defRPr>
                <a:cs typeface="Arial" charset="0"/>
              </a:defRPr>
            </a:lvl4pPr>
            <a:lvl5pPr marL="2517775" indent="-368300" eaLnBrk="0" fontAlgn="base" hangingPunct="0">
              <a:spcBef>
                <a:spcPct val="100000"/>
              </a:spcBef>
              <a:spcAft>
                <a:spcPct val="0"/>
              </a:spcAft>
              <a:buClr>
                <a:schemeClr val="accent1"/>
              </a:buClr>
              <a:buFont typeface="Arial Unicode MS" pitchFamily="34" charset="-128"/>
              <a:buChar char="❙"/>
              <a:defRPr>
                <a:cs typeface="Arial" charset="0"/>
              </a:defRPr>
            </a:lvl5pPr>
            <a:lvl6pPr marL="2974975" indent="-368300" fontAlgn="base">
              <a:spcBef>
                <a:spcPct val="100000"/>
              </a:spcBef>
              <a:spcAft>
                <a:spcPct val="0"/>
              </a:spcAft>
              <a:buClr>
                <a:schemeClr val="accent1"/>
              </a:buClr>
              <a:buFont typeface="Arial Unicode MS" pitchFamily="34" charset="-128"/>
              <a:buChar char="❙"/>
              <a:defRPr>
                <a:cs typeface="Arial" charset="0"/>
              </a:defRPr>
            </a:lvl6pPr>
            <a:lvl7pPr marL="3432175" indent="-368300" fontAlgn="base">
              <a:spcBef>
                <a:spcPct val="100000"/>
              </a:spcBef>
              <a:spcAft>
                <a:spcPct val="0"/>
              </a:spcAft>
              <a:buClr>
                <a:schemeClr val="accent1"/>
              </a:buClr>
              <a:buFont typeface="Arial Unicode MS" pitchFamily="34" charset="-128"/>
              <a:buChar char="❙"/>
              <a:defRPr>
                <a:cs typeface="Arial" charset="0"/>
              </a:defRPr>
            </a:lvl7pPr>
            <a:lvl8pPr marL="3889375" indent="-368300" fontAlgn="base">
              <a:spcBef>
                <a:spcPct val="100000"/>
              </a:spcBef>
              <a:spcAft>
                <a:spcPct val="0"/>
              </a:spcAft>
              <a:buClr>
                <a:schemeClr val="accent1"/>
              </a:buClr>
              <a:buFont typeface="Arial Unicode MS" pitchFamily="34" charset="-128"/>
              <a:buChar char="❙"/>
              <a:defRPr>
                <a:cs typeface="Arial" charset="0"/>
              </a:defRPr>
            </a:lvl8pPr>
            <a:lvl9pPr marL="4346575" indent="-368300" fontAlgn="base">
              <a:spcBef>
                <a:spcPct val="100000"/>
              </a:spcBef>
              <a:spcAft>
                <a:spcPct val="0"/>
              </a:spcAft>
              <a:buClr>
                <a:schemeClr val="accent1"/>
              </a:buClr>
              <a:buFont typeface="Arial Unicode MS" pitchFamily="34" charset="-128"/>
              <a:buChar char="❙"/>
              <a:defRPr>
                <a:cs typeface="Arial" charset="0"/>
              </a:defRPr>
            </a:lvl9pPr>
          </a:lstStyle>
          <a:p>
            <a:r>
              <a:rPr lang="de-DE" sz="2000" dirty="0" smtClean="0"/>
              <a:t>Zusammenarbeit mit verschiedenen Universitäten, Institutionen und Behörden </a:t>
            </a:r>
            <a:endParaRPr lang="de-DE" sz="2000" dirty="0"/>
          </a:p>
          <a:p>
            <a:endParaRPr lang="de-DE" altLang="de-DE" sz="2000" dirty="0"/>
          </a:p>
        </p:txBody>
      </p:sp>
      <p:sp>
        <p:nvSpPr>
          <p:cNvPr id="13" name="Rectangle 3"/>
          <p:cNvSpPr txBox="1">
            <a:spLocks noChangeArrowheads="1"/>
          </p:cNvSpPr>
          <p:nvPr/>
        </p:nvSpPr>
        <p:spPr bwMode="auto">
          <a:xfrm>
            <a:off x="323528" y="3140968"/>
            <a:ext cx="8712968" cy="133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defPPr>
              <a:defRPr lang="de-DE"/>
            </a:defPPr>
            <a:lvl1pPr marL="355600" indent="-355600" fontAlgn="base">
              <a:spcBef>
                <a:spcPct val="100000"/>
              </a:spcBef>
              <a:spcAft>
                <a:spcPct val="0"/>
              </a:spcAft>
              <a:buClr>
                <a:srgbClr val="008444"/>
              </a:buClr>
              <a:buFont typeface="Arial Unicode MS" pitchFamily="34" charset="-128"/>
              <a:buChar char="❙"/>
              <a:defRPr>
                <a:latin typeface="Arial" panose="020B0604020202020204" pitchFamily="34" charset="0"/>
                <a:cs typeface="Arial" panose="020B0604020202020204" pitchFamily="34" charset="0"/>
              </a:defRPr>
            </a:lvl1pPr>
            <a:lvl2pPr marL="901700" indent="-366713" eaLnBrk="0" fontAlgn="base" hangingPunct="0">
              <a:spcBef>
                <a:spcPct val="100000"/>
              </a:spcBef>
              <a:spcAft>
                <a:spcPct val="0"/>
              </a:spcAft>
              <a:buClr>
                <a:schemeClr val="accent1"/>
              </a:buClr>
              <a:buFont typeface="Arial Unicode MS" pitchFamily="34" charset="-128"/>
              <a:buChar char="❙"/>
              <a:defRPr>
                <a:cs typeface="Arial" charset="0"/>
              </a:defRPr>
            </a:lvl2pPr>
            <a:lvl3pPr marL="1435100" indent="-354013" eaLnBrk="0" fontAlgn="base" hangingPunct="0">
              <a:spcBef>
                <a:spcPct val="100000"/>
              </a:spcBef>
              <a:spcAft>
                <a:spcPct val="0"/>
              </a:spcAft>
              <a:buClr>
                <a:schemeClr val="accent1"/>
              </a:buClr>
              <a:buFont typeface="Arial Unicode MS" pitchFamily="34" charset="-128"/>
              <a:buChar char="❙"/>
              <a:defRPr>
                <a:cs typeface="Arial" charset="0"/>
              </a:defRPr>
            </a:lvl3pPr>
            <a:lvl4pPr marL="1970088" indent="-355600" eaLnBrk="0" fontAlgn="base" hangingPunct="0">
              <a:spcBef>
                <a:spcPct val="100000"/>
              </a:spcBef>
              <a:spcAft>
                <a:spcPct val="0"/>
              </a:spcAft>
              <a:buClr>
                <a:schemeClr val="accent1"/>
              </a:buClr>
              <a:buFont typeface="Arial Unicode MS" pitchFamily="34" charset="-128"/>
              <a:buChar char="❙"/>
              <a:defRPr>
                <a:cs typeface="Arial" charset="0"/>
              </a:defRPr>
            </a:lvl4pPr>
            <a:lvl5pPr marL="2517775" indent="-368300" eaLnBrk="0" fontAlgn="base" hangingPunct="0">
              <a:spcBef>
                <a:spcPct val="100000"/>
              </a:spcBef>
              <a:spcAft>
                <a:spcPct val="0"/>
              </a:spcAft>
              <a:buClr>
                <a:schemeClr val="accent1"/>
              </a:buClr>
              <a:buFont typeface="Arial Unicode MS" pitchFamily="34" charset="-128"/>
              <a:buChar char="❙"/>
              <a:defRPr>
                <a:cs typeface="Arial" charset="0"/>
              </a:defRPr>
            </a:lvl5pPr>
            <a:lvl6pPr marL="2974975" indent="-368300" fontAlgn="base">
              <a:spcBef>
                <a:spcPct val="100000"/>
              </a:spcBef>
              <a:spcAft>
                <a:spcPct val="0"/>
              </a:spcAft>
              <a:buClr>
                <a:schemeClr val="accent1"/>
              </a:buClr>
              <a:buFont typeface="Arial Unicode MS" pitchFamily="34" charset="-128"/>
              <a:buChar char="❙"/>
              <a:defRPr>
                <a:cs typeface="Arial" charset="0"/>
              </a:defRPr>
            </a:lvl6pPr>
            <a:lvl7pPr marL="3432175" indent="-368300" fontAlgn="base">
              <a:spcBef>
                <a:spcPct val="100000"/>
              </a:spcBef>
              <a:spcAft>
                <a:spcPct val="0"/>
              </a:spcAft>
              <a:buClr>
                <a:schemeClr val="accent1"/>
              </a:buClr>
              <a:buFont typeface="Arial Unicode MS" pitchFamily="34" charset="-128"/>
              <a:buChar char="❙"/>
              <a:defRPr>
                <a:cs typeface="Arial" charset="0"/>
              </a:defRPr>
            </a:lvl7pPr>
            <a:lvl8pPr marL="3889375" indent="-368300" fontAlgn="base">
              <a:spcBef>
                <a:spcPct val="100000"/>
              </a:spcBef>
              <a:spcAft>
                <a:spcPct val="0"/>
              </a:spcAft>
              <a:buClr>
                <a:schemeClr val="accent1"/>
              </a:buClr>
              <a:buFont typeface="Arial Unicode MS" pitchFamily="34" charset="-128"/>
              <a:buChar char="❙"/>
              <a:defRPr>
                <a:cs typeface="Arial" charset="0"/>
              </a:defRPr>
            </a:lvl8pPr>
            <a:lvl9pPr marL="4346575" indent="-368300" fontAlgn="base">
              <a:spcBef>
                <a:spcPct val="100000"/>
              </a:spcBef>
              <a:spcAft>
                <a:spcPct val="0"/>
              </a:spcAft>
              <a:buClr>
                <a:schemeClr val="accent1"/>
              </a:buClr>
              <a:buFont typeface="Arial Unicode MS" pitchFamily="34" charset="-128"/>
              <a:buChar char="❙"/>
              <a:defRPr>
                <a:cs typeface="Arial" charset="0"/>
              </a:defRPr>
            </a:lvl9pPr>
          </a:lstStyle>
          <a:p>
            <a:r>
              <a:rPr lang="de-DE" sz="2000" dirty="0" smtClean="0"/>
              <a:t>Betreuung der Masterarbeit</a:t>
            </a:r>
            <a:r>
              <a:rPr lang="de-DE" dirty="0" smtClean="0"/>
              <a:t>:                                                         Untersuchungen </a:t>
            </a:r>
            <a:r>
              <a:rPr lang="de-DE" dirty="0"/>
              <a:t>zur Anisotropie von Gneisen hinsichtlich </a:t>
            </a:r>
            <a:r>
              <a:rPr lang="de-DE" dirty="0" smtClean="0"/>
              <a:t>des  </a:t>
            </a:r>
            <a:r>
              <a:rPr lang="de-DE" dirty="0" err="1" smtClean="0"/>
              <a:t>Abrasivität-sverhaltens</a:t>
            </a:r>
            <a:r>
              <a:rPr lang="de-DE" dirty="0" smtClean="0"/>
              <a:t> </a:t>
            </a:r>
            <a:r>
              <a:rPr lang="de-DE" dirty="0"/>
              <a:t>unter Berücksichtigung petrographischer Eigenschaften im Umfeld des geplanten Erzgebirgsbasistunnels der Eisenbahn-Neubaustrecke Dresden – Prag</a:t>
            </a:r>
          </a:p>
          <a:p>
            <a:endParaRPr lang="de-DE" sz="2000" dirty="0" smtClean="0"/>
          </a:p>
          <a:p>
            <a:endParaRPr lang="de-DE" sz="2000" dirty="0"/>
          </a:p>
          <a:p>
            <a:endParaRPr lang="de-DE" altLang="de-DE" sz="2000" dirty="0"/>
          </a:p>
        </p:txBody>
      </p:sp>
      <p:sp>
        <p:nvSpPr>
          <p:cNvPr id="16" name="Rectangle 3"/>
          <p:cNvSpPr txBox="1">
            <a:spLocks noChangeArrowheads="1"/>
          </p:cNvSpPr>
          <p:nvPr/>
        </p:nvSpPr>
        <p:spPr bwMode="auto">
          <a:xfrm>
            <a:off x="323529" y="4797152"/>
            <a:ext cx="8496942" cy="133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defPPr>
              <a:defRPr lang="de-DE"/>
            </a:defPPr>
            <a:lvl1pPr marL="355600" indent="-355600" fontAlgn="base">
              <a:spcBef>
                <a:spcPct val="100000"/>
              </a:spcBef>
              <a:spcAft>
                <a:spcPct val="0"/>
              </a:spcAft>
              <a:buClr>
                <a:srgbClr val="008444"/>
              </a:buClr>
              <a:buFont typeface="Arial Unicode MS" pitchFamily="34" charset="-128"/>
              <a:buChar char="❙"/>
              <a:defRPr>
                <a:latin typeface="Arial" panose="020B0604020202020204" pitchFamily="34" charset="0"/>
                <a:cs typeface="Arial" panose="020B0604020202020204" pitchFamily="34" charset="0"/>
              </a:defRPr>
            </a:lvl1pPr>
            <a:lvl2pPr marL="901700" indent="-366713" eaLnBrk="0" fontAlgn="base" hangingPunct="0">
              <a:spcBef>
                <a:spcPct val="100000"/>
              </a:spcBef>
              <a:spcAft>
                <a:spcPct val="0"/>
              </a:spcAft>
              <a:buClr>
                <a:schemeClr val="accent1"/>
              </a:buClr>
              <a:buFont typeface="Arial Unicode MS" pitchFamily="34" charset="-128"/>
              <a:buChar char="❙"/>
              <a:defRPr>
                <a:cs typeface="Arial" charset="0"/>
              </a:defRPr>
            </a:lvl2pPr>
            <a:lvl3pPr marL="1435100" indent="-354013" eaLnBrk="0" fontAlgn="base" hangingPunct="0">
              <a:spcBef>
                <a:spcPct val="100000"/>
              </a:spcBef>
              <a:spcAft>
                <a:spcPct val="0"/>
              </a:spcAft>
              <a:buClr>
                <a:schemeClr val="accent1"/>
              </a:buClr>
              <a:buFont typeface="Arial Unicode MS" pitchFamily="34" charset="-128"/>
              <a:buChar char="❙"/>
              <a:defRPr>
                <a:cs typeface="Arial" charset="0"/>
              </a:defRPr>
            </a:lvl3pPr>
            <a:lvl4pPr marL="1970088" indent="-355600" eaLnBrk="0" fontAlgn="base" hangingPunct="0">
              <a:spcBef>
                <a:spcPct val="100000"/>
              </a:spcBef>
              <a:spcAft>
                <a:spcPct val="0"/>
              </a:spcAft>
              <a:buClr>
                <a:schemeClr val="accent1"/>
              </a:buClr>
              <a:buFont typeface="Arial Unicode MS" pitchFamily="34" charset="-128"/>
              <a:buChar char="❙"/>
              <a:defRPr>
                <a:cs typeface="Arial" charset="0"/>
              </a:defRPr>
            </a:lvl4pPr>
            <a:lvl5pPr marL="2517775" indent="-368300" eaLnBrk="0" fontAlgn="base" hangingPunct="0">
              <a:spcBef>
                <a:spcPct val="100000"/>
              </a:spcBef>
              <a:spcAft>
                <a:spcPct val="0"/>
              </a:spcAft>
              <a:buClr>
                <a:schemeClr val="accent1"/>
              </a:buClr>
              <a:buFont typeface="Arial Unicode MS" pitchFamily="34" charset="-128"/>
              <a:buChar char="❙"/>
              <a:defRPr>
                <a:cs typeface="Arial" charset="0"/>
              </a:defRPr>
            </a:lvl5pPr>
            <a:lvl6pPr marL="2974975" indent="-368300" fontAlgn="base">
              <a:spcBef>
                <a:spcPct val="100000"/>
              </a:spcBef>
              <a:spcAft>
                <a:spcPct val="0"/>
              </a:spcAft>
              <a:buClr>
                <a:schemeClr val="accent1"/>
              </a:buClr>
              <a:buFont typeface="Arial Unicode MS" pitchFamily="34" charset="-128"/>
              <a:buChar char="❙"/>
              <a:defRPr>
                <a:cs typeface="Arial" charset="0"/>
              </a:defRPr>
            </a:lvl6pPr>
            <a:lvl7pPr marL="3432175" indent="-368300" fontAlgn="base">
              <a:spcBef>
                <a:spcPct val="100000"/>
              </a:spcBef>
              <a:spcAft>
                <a:spcPct val="0"/>
              </a:spcAft>
              <a:buClr>
                <a:schemeClr val="accent1"/>
              </a:buClr>
              <a:buFont typeface="Arial Unicode MS" pitchFamily="34" charset="-128"/>
              <a:buChar char="❙"/>
              <a:defRPr>
                <a:cs typeface="Arial" charset="0"/>
              </a:defRPr>
            </a:lvl7pPr>
            <a:lvl8pPr marL="3889375" indent="-368300" fontAlgn="base">
              <a:spcBef>
                <a:spcPct val="100000"/>
              </a:spcBef>
              <a:spcAft>
                <a:spcPct val="0"/>
              </a:spcAft>
              <a:buClr>
                <a:schemeClr val="accent1"/>
              </a:buClr>
              <a:buFont typeface="Arial Unicode MS" pitchFamily="34" charset="-128"/>
              <a:buChar char="❙"/>
              <a:defRPr>
                <a:cs typeface="Arial" charset="0"/>
              </a:defRPr>
            </a:lvl8pPr>
            <a:lvl9pPr marL="4346575" indent="-368300" fontAlgn="base">
              <a:spcBef>
                <a:spcPct val="100000"/>
              </a:spcBef>
              <a:spcAft>
                <a:spcPct val="0"/>
              </a:spcAft>
              <a:buClr>
                <a:schemeClr val="accent1"/>
              </a:buClr>
              <a:buFont typeface="Arial Unicode MS" pitchFamily="34" charset="-128"/>
              <a:buChar char="❙"/>
              <a:defRPr>
                <a:cs typeface="Arial" charset="0"/>
              </a:defRPr>
            </a:lvl9pPr>
          </a:lstStyle>
          <a:p>
            <a:r>
              <a:rPr lang="de-DE" sz="2000" dirty="0" smtClean="0"/>
              <a:t>Betreuung der Masterarbeit</a:t>
            </a:r>
            <a:r>
              <a:rPr lang="de-DE" dirty="0" smtClean="0"/>
              <a:t>:                                             </a:t>
            </a:r>
            <a:r>
              <a:rPr lang="de-DE" dirty="0"/>
              <a:t>Geowissenschaftliche Risikoanalyse zur möglichen Beeinträchtigung der Funktionalität der Talsperre </a:t>
            </a:r>
            <a:r>
              <a:rPr lang="de-DE" dirty="0" err="1"/>
              <a:t>Gottleuba</a:t>
            </a:r>
            <a:r>
              <a:rPr lang="de-DE" dirty="0"/>
              <a:t> durch den Bau des geplanten Erzgebirgsbasistunnels der Eisenbahn-Neubaustrecke Dresden – </a:t>
            </a:r>
            <a:r>
              <a:rPr lang="de-DE" dirty="0" smtClean="0"/>
              <a:t>Prag</a:t>
            </a:r>
            <a:endParaRPr lang="de-DE" dirty="0"/>
          </a:p>
          <a:p>
            <a:endParaRPr lang="de-DE" altLang="de-DE" dirty="0"/>
          </a:p>
        </p:txBody>
      </p:sp>
    </p:spTree>
    <p:extLst>
      <p:ext uri="{BB962C8B-B14F-4D97-AF65-F5344CB8AC3E}">
        <p14:creationId xmlns:p14="http://schemas.microsoft.com/office/powerpoint/2010/main" val="13781874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1198414"/>
            <a:ext cx="8686800" cy="864096"/>
          </a:xfrm>
        </p:spPr>
        <p:txBody>
          <a:bodyPr>
            <a:noAutofit/>
          </a:bodyPr>
          <a:lstStyle/>
          <a:p>
            <a:pPr algn="l"/>
            <a:r>
              <a:rPr lang="de-DE" sz="2400" dirty="0" smtClean="0"/>
              <a:t>Kartierungsarbeiten (Juli/August 2018)</a:t>
            </a:r>
            <a:br>
              <a:rPr lang="de-DE" sz="2400" dirty="0" smtClean="0"/>
            </a:br>
            <a:r>
              <a:rPr lang="de-DE" sz="2000" dirty="0" smtClean="0"/>
              <a:t>Struktur </a:t>
            </a:r>
            <a:r>
              <a:rPr lang="de-DE" sz="2000" dirty="0" err="1" smtClean="0"/>
              <a:t>Börnersdorf</a:t>
            </a:r>
            <a:r>
              <a:rPr lang="de-DE" sz="2000" dirty="0" smtClean="0"/>
              <a:t>, Struktur </a:t>
            </a:r>
            <a:r>
              <a:rPr lang="de-DE" sz="2000" dirty="0" err="1" smtClean="0"/>
              <a:t>Petrovice-Döbra</a:t>
            </a:r>
            <a:r>
              <a:rPr lang="de-DE" sz="2000" dirty="0" smtClean="0"/>
              <a:t>, </a:t>
            </a:r>
            <a:r>
              <a:rPr lang="de-DE" sz="2000" dirty="0" err="1" smtClean="0"/>
              <a:t>Gottleubatal</a:t>
            </a:r>
            <a:endParaRPr lang="de-DE" sz="2000" dirty="0"/>
          </a:p>
        </p:txBody>
      </p:sp>
      <p:sp>
        <p:nvSpPr>
          <p:cNvPr id="3" name="Zástupný symbol pro zápatí 2"/>
          <p:cNvSpPr>
            <a:spLocks noGrp="1"/>
          </p:cNvSpPr>
          <p:nvPr>
            <p:ph type="ftr" sz="quarter" idx="11"/>
          </p:nvPr>
        </p:nvSpPr>
        <p:spPr>
          <a:xfrm>
            <a:off x="467544" y="6356350"/>
            <a:ext cx="7920880"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Zástupný symbol pro číslo snímku 3"/>
          <p:cNvSpPr>
            <a:spLocks noGrp="1"/>
          </p:cNvSpPr>
          <p:nvPr>
            <p:ph type="sldNum" sz="quarter" idx="12"/>
          </p:nvPr>
        </p:nvSpPr>
        <p:spPr/>
        <p:txBody>
          <a:bodyPr/>
          <a:lstStyle/>
          <a:p>
            <a:fld id="{AFFD920D-76EB-4803-BA36-0D7BE6A42E40}" type="slidenum">
              <a:rPr lang="cs-CZ" smtClean="0"/>
              <a:pPr/>
              <a:t>29</a:t>
            </a:fld>
            <a:endParaRPr lang="cs-CZ"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869" t="18966" r="5033" b="7008"/>
          <a:stretch/>
        </p:blipFill>
        <p:spPr bwMode="auto">
          <a:xfrm>
            <a:off x="323528" y="2132856"/>
            <a:ext cx="5322368" cy="4032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feld 11"/>
          <p:cNvSpPr txBox="1"/>
          <p:nvPr/>
        </p:nvSpPr>
        <p:spPr>
          <a:xfrm>
            <a:off x="6063696" y="2132856"/>
            <a:ext cx="2880320" cy="646331"/>
          </a:xfrm>
          <a:prstGeom prst="rect">
            <a:avLst/>
          </a:prstGeom>
          <a:noFill/>
        </p:spPr>
        <p:txBody>
          <a:bodyPr wrap="square" rtlCol="0">
            <a:spAutoFit/>
          </a:bodyPr>
          <a:lstStyle/>
          <a:p>
            <a:r>
              <a:rPr lang="de-DE" dirty="0" smtClean="0"/>
              <a:t>vermutete und nachgewiesene Störungen</a:t>
            </a:r>
            <a:endParaRPr lang="de-DE" dirty="0"/>
          </a:p>
        </p:txBody>
      </p:sp>
      <p:sp>
        <p:nvSpPr>
          <p:cNvPr id="13" name="Textfeld 12"/>
          <p:cNvSpPr txBox="1"/>
          <p:nvPr/>
        </p:nvSpPr>
        <p:spPr>
          <a:xfrm>
            <a:off x="6063696" y="2838414"/>
            <a:ext cx="2880320" cy="923330"/>
          </a:xfrm>
          <a:prstGeom prst="rect">
            <a:avLst/>
          </a:prstGeom>
          <a:noFill/>
        </p:spPr>
        <p:txBody>
          <a:bodyPr wrap="square" rtlCol="0">
            <a:spAutoFit/>
          </a:bodyPr>
          <a:lstStyle/>
          <a:p>
            <a:r>
              <a:rPr lang="de-DE" dirty="0" smtClean="0"/>
              <a:t>Störungszonen von </a:t>
            </a:r>
            <a:r>
              <a:rPr lang="de-DE" dirty="0" err="1" smtClean="0"/>
              <a:t>Petrovice-Döbra</a:t>
            </a:r>
            <a:r>
              <a:rPr lang="de-DE" dirty="0" smtClean="0"/>
              <a:t> und des </a:t>
            </a:r>
            <a:r>
              <a:rPr lang="de-DE" dirty="0" err="1" smtClean="0"/>
              <a:t>Gottleubatales</a:t>
            </a:r>
            <a:endParaRPr lang="de-DE" dirty="0"/>
          </a:p>
        </p:txBody>
      </p:sp>
      <p:sp>
        <p:nvSpPr>
          <p:cNvPr id="21" name="Textfeld 20"/>
          <p:cNvSpPr txBox="1"/>
          <p:nvPr/>
        </p:nvSpPr>
        <p:spPr>
          <a:xfrm>
            <a:off x="6063696" y="3851756"/>
            <a:ext cx="2880320" cy="369332"/>
          </a:xfrm>
          <a:prstGeom prst="rect">
            <a:avLst/>
          </a:prstGeom>
          <a:noFill/>
        </p:spPr>
        <p:txBody>
          <a:bodyPr wrap="square" rtlCol="0">
            <a:spAutoFit/>
          </a:bodyPr>
          <a:lstStyle/>
          <a:p>
            <a:r>
              <a:rPr lang="de-DE" dirty="0" smtClean="0"/>
              <a:t>Kartierungspunkte</a:t>
            </a:r>
            <a:endParaRPr lang="de-DE" dirty="0"/>
          </a:p>
        </p:txBody>
      </p:sp>
      <p:sp>
        <p:nvSpPr>
          <p:cNvPr id="5" name="Ellipse 4"/>
          <p:cNvSpPr/>
          <p:nvPr/>
        </p:nvSpPr>
        <p:spPr>
          <a:xfrm>
            <a:off x="5856016" y="3994031"/>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152" y="3111351"/>
            <a:ext cx="256896" cy="263657"/>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0" name="Gerade Verbindung 9"/>
          <p:cNvCxnSpPr/>
          <p:nvPr/>
        </p:nvCxnSpPr>
        <p:spPr>
          <a:xfrm>
            <a:off x="5800068" y="2328408"/>
            <a:ext cx="21989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5800068" y="2599024"/>
            <a:ext cx="2198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463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196752"/>
            <a:ext cx="8568952" cy="720080"/>
          </a:xfrm>
        </p:spPr>
        <p:txBody>
          <a:bodyPr>
            <a:noAutofit/>
          </a:bodyPr>
          <a:lstStyle/>
          <a:p>
            <a:pPr algn="l"/>
            <a:r>
              <a:rPr lang="de-DE" sz="2600" dirty="0" smtClean="0"/>
              <a:t>Aktivitäten der Arbeitsgruppe Geologie, Meilenstein 1</a:t>
            </a:r>
            <a:br>
              <a:rPr lang="de-DE" sz="2600" dirty="0" smtClean="0"/>
            </a:br>
            <a:r>
              <a:rPr lang="cs-CZ" sz="2600" i="1" dirty="0">
                <a:solidFill>
                  <a:schemeClr val="accent3">
                    <a:lumMod val="75000"/>
                  </a:schemeClr>
                </a:solidFill>
              </a:rPr>
              <a:t>Č</a:t>
            </a:r>
            <a:r>
              <a:rPr lang="de-DE" sz="2600" i="1" dirty="0" err="1">
                <a:solidFill>
                  <a:schemeClr val="accent3">
                    <a:lumMod val="75000"/>
                  </a:schemeClr>
                </a:solidFill>
              </a:rPr>
              <a:t>innosti</a:t>
            </a:r>
            <a:r>
              <a:rPr lang="de-DE" sz="2600" i="1" dirty="0">
                <a:solidFill>
                  <a:schemeClr val="accent3">
                    <a:lumMod val="75000"/>
                  </a:schemeClr>
                </a:solidFill>
              </a:rPr>
              <a:t> </a:t>
            </a:r>
            <a:r>
              <a:rPr lang="de-DE" sz="2600" i="1" dirty="0" err="1">
                <a:solidFill>
                  <a:schemeClr val="accent3">
                    <a:lumMod val="75000"/>
                  </a:schemeClr>
                </a:solidFill>
              </a:rPr>
              <a:t>pracovni</a:t>
            </a:r>
            <a:r>
              <a:rPr lang="de-DE" sz="2600" i="1" dirty="0">
                <a:solidFill>
                  <a:schemeClr val="accent3">
                    <a:lumMod val="75000"/>
                  </a:schemeClr>
                </a:solidFill>
              </a:rPr>
              <a:t> </a:t>
            </a:r>
            <a:r>
              <a:rPr lang="de-DE" sz="2600" i="1" dirty="0" err="1">
                <a:solidFill>
                  <a:schemeClr val="accent3">
                    <a:lumMod val="75000"/>
                  </a:schemeClr>
                </a:solidFill>
              </a:rPr>
              <a:t>skupiny</a:t>
            </a:r>
            <a:r>
              <a:rPr lang="de-DE" sz="2600" i="1" dirty="0">
                <a:solidFill>
                  <a:schemeClr val="accent3">
                    <a:lumMod val="75000"/>
                  </a:schemeClr>
                </a:solidFill>
              </a:rPr>
              <a:t> </a:t>
            </a:r>
            <a:r>
              <a:rPr lang="de-DE" sz="2600" i="1" dirty="0" err="1" smtClean="0">
                <a:solidFill>
                  <a:schemeClr val="accent3">
                    <a:lumMod val="75000"/>
                  </a:schemeClr>
                </a:solidFill>
              </a:rPr>
              <a:t>geologiie</a:t>
            </a:r>
            <a:r>
              <a:rPr lang="de-DE" sz="2600" i="1" dirty="0" smtClean="0">
                <a:solidFill>
                  <a:schemeClr val="accent3">
                    <a:lumMod val="75000"/>
                  </a:schemeClr>
                </a:solidFill>
              </a:rPr>
              <a:t>, </a:t>
            </a:r>
            <a:r>
              <a:rPr lang="de-DE" sz="2600" i="1" dirty="0" err="1" smtClean="0">
                <a:solidFill>
                  <a:schemeClr val="accent3">
                    <a:lumMod val="75000"/>
                  </a:schemeClr>
                </a:solidFill>
              </a:rPr>
              <a:t>Miln</a:t>
            </a:r>
            <a:r>
              <a:rPr lang="cs-CZ" sz="2600" i="1" dirty="0">
                <a:solidFill>
                  <a:schemeClr val="accent3">
                    <a:lumMod val="75000"/>
                  </a:schemeClr>
                </a:solidFill>
              </a:rPr>
              <a:t>í</a:t>
            </a:r>
            <a:r>
              <a:rPr lang="de-DE" sz="2600" i="1" dirty="0">
                <a:solidFill>
                  <a:schemeClr val="accent3">
                    <a:lumMod val="75000"/>
                  </a:schemeClr>
                </a:solidFill>
              </a:rPr>
              <a:t>k </a:t>
            </a:r>
            <a:r>
              <a:rPr lang="de-DE" sz="2600" i="1" dirty="0" smtClean="0">
                <a:solidFill>
                  <a:schemeClr val="accent3">
                    <a:lumMod val="75000"/>
                  </a:schemeClr>
                </a:solidFill>
              </a:rPr>
              <a:t>1</a:t>
            </a:r>
            <a:endParaRPr lang="de-DE" sz="2600" i="1" dirty="0">
              <a:solidFill>
                <a:schemeClr val="accent3">
                  <a:lumMod val="75000"/>
                </a:schemeClr>
              </a:solidFill>
            </a:endParaRPr>
          </a:p>
        </p:txBody>
      </p:sp>
      <p:sp>
        <p:nvSpPr>
          <p:cNvPr id="3" name="Foliennummernplatzhalter 2"/>
          <p:cNvSpPr>
            <a:spLocks noGrp="1"/>
          </p:cNvSpPr>
          <p:nvPr>
            <p:ph type="sldNum" sz="quarter" idx="12"/>
          </p:nvPr>
        </p:nvSpPr>
        <p:spPr/>
        <p:txBody>
          <a:bodyPr/>
          <a:lstStyle/>
          <a:p>
            <a:fld id="{AFFD920D-76EB-4803-BA36-0D7BE6A42E40}" type="slidenum">
              <a:rPr lang="cs-CZ" smtClean="0"/>
              <a:pPr/>
              <a:t>3</a:t>
            </a:fld>
            <a:endParaRPr lang="cs-CZ" dirty="0"/>
          </a:p>
        </p:txBody>
      </p:sp>
      <p:sp>
        <p:nvSpPr>
          <p:cNvPr id="5" name="Titel 1"/>
          <p:cNvSpPr txBox="1">
            <a:spLocks/>
          </p:cNvSpPr>
          <p:nvPr/>
        </p:nvSpPr>
        <p:spPr>
          <a:xfrm>
            <a:off x="395536" y="1988840"/>
            <a:ext cx="8373616" cy="4392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marL="457200" indent="-457200" algn="l">
              <a:spcBef>
                <a:spcPts val="300"/>
              </a:spcBef>
              <a:spcAft>
                <a:spcPts val="300"/>
              </a:spcAft>
              <a:buFont typeface="Arial" panose="020B0604020202020204" pitchFamily="34" charset="0"/>
              <a:buChar char="•"/>
            </a:pPr>
            <a:r>
              <a:rPr lang="de-DE" sz="2200" dirty="0" smtClean="0">
                <a:solidFill>
                  <a:srgbClr val="0C3A85"/>
                </a:solidFill>
                <a:latin typeface="+mn-lt"/>
              </a:rPr>
              <a:t>Herangehen bei der Datensammlung, - </a:t>
            </a:r>
            <a:r>
              <a:rPr lang="de-DE" sz="2200" dirty="0" err="1" smtClean="0">
                <a:solidFill>
                  <a:srgbClr val="0C3A85"/>
                </a:solidFill>
                <a:latin typeface="+mn-lt"/>
              </a:rPr>
              <a:t>analyse</a:t>
            </a:r>
            <a:r>
              <a:rPr lang="de-DE" sz="2200" dirty="0" smtClean="0">
                <a:solidFill>
                  <a:srgbClr val="0C3A85"/>
                </a:solidFill>
                <a:latin typeface="+mn-lt"/>
              </a:rPr>
              <a:t>, -auswertung</a:t>
            </a:r>
          </a:p>
          <a:p>
            <a:pPr marL="444500" algn="l">
              <a:spcBef>
                <a:spcPts val="300"/>
              </a:spcBef>
              <a:spcAft>
                <a:spcPts val="300"/>
              </a:spcAft>
            </a:pPr>
            <a:r>
              <a:rPr lang="de-DE" sz="2200" i="1" dirty="0" err="1" smtClean="0">
                <a:solidFill>
                  <a:schemeClr val="bg2">
                    <a:lumMod val="25000"/>
                  </a:schemeClr>
                </a:solidFill>
                <a:latin typeface="+mn-lt"/>
              </a:rPr>
              <a:t>Stanoven</a:t>
            </a:r>
            <a:r>
              <a:rPr lang="cs-CZ" sz="2200" i="1" dirty="0" smtClean="0">
                <a:solidFill>
                  <a:schemeClr val="bg2">
                    <a:lumMod val="25000"/>
                  </a:schemeClr>
                </a:solidFill>
                <a:latin typeface="+mn-lt"/>
              </a:rPr>
              <a:t>í</a:t>
            </a:r>
            <a:r>
              <a:rPr lang="de-DE" sz="2200" i="1" dirty="0" smtClean="0">
                <a:solidFill>
                  <a:schemeClr val="bg2">
                    <a:lumMod val="25000"/>
                  </a:schemeClr>
                </a:solidFill>
                <a:latin typeface="+mn-lt"/>
              </a:rPr>
              <a:t> </a:t>
            </a:r>
            <a:r>
              <a:rPr lang="de-DE" sz="2200" i="1" dirty="0" err="1" smtClean="0">
                <a:solidFill>
                  <a:schemeClr val="bg2">
                    <a:lumMod val="25000"/>
                  </a:schemeClr>
                </a:solidFill>
                <a:latin typeface="+mn-lt"/>
              </a:rPr>
              <a:t>kriteri</a:t>
            </a:r>
            <a:r>
              <a:rPr lang="cs-CZ" sz="2200" i="1" dirty="0" smtClean="0">
                <a:solidFill>
                  <a:schemeClr val="bg2">
                    <a:lumMod val="25000"/>
                  </a:schemeClr>
                </a:solidFill>
                <a:latin typeface="+mn-lt"/>
              </a:rPr>
              <a:t>í</a:t>
            </a:r>
            <a:r>
              <a:rPr lang="de-DE" sz="2200" i="1" dirty="0" smtClean="0">
                <a:solidFill>
                  <a:schemeClr val="bg2">
                    <a:lumMod val="25000"/>
                  </a:schemeClr>
                </a:solidFill>
                <a:latin typeface="+mn-lt"/>
              </a:rPr>
              <a:t> </a:t>
            </a:r>
            <a:r>
              <a:rPr lang="de-DE" sz="2200" i="1" dirty="0" err="1" smtClean="0">
                <a:solidFill>
                  <a:schemeClr val="bg2">
                    <a:lumMod val="25000"/>
                  </a:schemeClr>
                </a:solidFill>
                <a:latin typeface="+mn-lt"/>
              </a:rPr>
              <a:t>sb</a:t>
            </a:r>
            <a:r>
              <a:rPr lang="cs-CZ" sz="2200" i="1" dirty="0" smtClean="0">
                <a:solidFill>
                  <a:schemeClr val="bg2">
                    <a:lumMod val="25000"/>
                  </a:schemeClr>
                </a:solidFill>
                <a:latin typeface="+mn-lt"/>
              </a:rPr>
              <a:t>ě</a:t>
            </a:r>
            <a:r>
              <a:rPr lang="de-DE" sz="2200" i="1" dirty="0" smtClean="0">
                <a:solidFill>
                  <a:schemeClr val="bg2">
                    <a:lumMod val="25000"/>
                  </a:schemeClr>
                </a:solidFill>
                <a:latin typeface="+mn-lt"/>
              </a:rPr>
              <a:t>r </a:t>
            </a:r>
            <a:r>
              <a:rPr lang="de-DE" sz="2200" i="1" dirty="0" err="1" smtClean="0">
                <a:solidFill>
                  <a:schemeClr val="bg2">
                    <a:lumMod val="25000"/>
                  </a:schemeClr>
                </a:solidFill>
                <a:latin typeface="+mn-lt"/>
              </a:rPr>
              <a:t>dat</a:t>
            </a:r>
            <a:r>
              <a:rPr lang="de-DE" sz="2200" i="1" dirty="0" smtClean="0">
                <a:solidFill>
                  <a:schemeClr val="bg2">
                    <a:lumMod val="25000"/>
                  </a:schemeClr>
                </a:solidFill>
                <a:latin typeface="+mn-lt"/>
              </a:rPr>
              <a:t>, </a:t>
            </a:r>
            <a:r>
              <a:rPr lang="de-DE" sz="2200" i="1" dirty="0" err="1" smtClean="0">
                <a:solidFill>
                  <a:schemeClr val="bg2">
                    <a:lumMod val="25000"/>
                  </a:schemeClr>
                </a:solidFill>
                <a:latin typeface="+mn-lt"/>
              </a:rPr>
              <a:t>jejich</a:t>
            </a:r>
            <a:r>
              <a:rPr lang="de-DE" sz="2200" i="1" dirty="0" smtClean="0">
                <a:solidFill>
                  <a:schemeClr val="bg2">
                    <a:lumMod val="25000"/>
                  </a:schemeClr>
                </a:solidFill>
                <a:latin typeface="+mn-lt"/>
              </a:rPr>
              <a:t> anal</a:t>
            </a:r>
            <a:r>
              <a:rPr lang="cs-CZ" sz="2200" i="1" dirty="0" smtClean="0">
                <a:solidFill>
                  <a:schemeClr val="bg2">
                    <a:lumMod val="25000"/>
                  </a:schemeClr>
                </a:solidFill>
                <a:latin typeface="+mn-lt"/>
              </a:rPr>
              <a:t>ý</a:t>
            </a:r>
            <a:r>
              <a:rPr lang="de-DE" sz="2200" i="1" dirty="0" smtClean="0">
                <a:solidFill>
                  <a:schemeClr val="bg2">
                    <a:lumMod val="25000"/>
                  </a:schemeClr>
                </a:solidFill>
                <a:latin typeface="+mn-lt"/>
              </a:rPr>
              <a:t>z</a:t>
            </a:r>
            <a:r>
              <a:rPr lang="cs-CZ" sz="2200" i="1" dirty="0" smtClean="0">
                <a:solidFill>
                  <a:schemeClr val="bg2">
                    <a:lumMod val="25000"/>
                  </a:schemeClr>
                </a:solidFill>
                <a:latin typeface="+mn-lt"/>
              </a:rPr>
              <a:t>a</a:t>
            </a:r>
            <a:r>
              <a:rPr lang="de-DE" sz="2200" i="1" dirty="0" smtClean="0">
                <a:solidFill>
                  <a:schemeClr val="bg2">
                    <a:lumMod val="25000"/>
                  </a:schemeClr>
                </a:solidFill>
                <a:latin typeface="+mn-lt"/>
              </a:rPr>
              <a:t> a </a:t>
            </a:r>
            <a:r>
              <a:rPr lang="de-DE" sz="2200" i="1" dirty="0" err="1" smtClean="0">
                <a:solidFill>
                  <a:schemeClr val="bg2">
                    <a:lumMod val="25000"/>
                  </a:schemeClr>
                </a:solidFill>
                <a:latin typeface="+mn-lt"/>
              </a:rPr>
              <a:t>vyhodnocen</a:t>
            </a:r>
            <a:r>
              <a:rPr lang="cs-CZ" sz="2200" i="1" dirty="0" smtClean="0">
                <a:solidFill>
                  <a:schemeClr val="bg2">
                    <a:lumMod val="25000"/>
                  </a:schemeClr>
                </a:solidFill>
                <a:latin typeface="+mn-lt"/>
              </a:rPr>
              <a:t>í</a:t>
            </a:r>
            <a:endParaRPr lang="de-DE" sz="2200" i="1" dirty="0" smtClean="0">
              <a:solidFill>
                <a:schemeClr val="bg2">
                  <a:lumMod val="25000"/>
                </a:schemeClr>
              </a:solidFill>
              <a:latin typeface="+mn-lt"/>
            </a:endParaRPr>
          </a:p>
          <a:p>
            <a:pPr marL="457200" indent="-457200" algn="l">
              <a:spcBef>
                <a:spcPts val="300"/>
              </a:spcBef>
              <a:spcAft>
                <a:spcPts val="300"/>
              </a:spcAft>
              <a:buFont typeface="Arial" panose="020B0604020202020204" pitchFamily="34" charset="0"/>
              <a:buChar char="•"/>
            </a:pPr>
            <a:r>
              <a:rPr lang="de-DE" sz="2200" dirty="0" smtClean="0">
                <a:solidFill>
                  <a:srgbClr val="0C3A85"/>
                </a:solidFill>
                <a:latin typeface="+mn-lt"/>
              </a:rPr>
              <a:t>Grundlagenarbeit im Vorfeld der Erarbeitung der grenzübergreifenden geologischen Karte – Geobasisdaten</a:t>
            </a:r>
          </a:p>
          <a:p>
            <a:pPr lvl="1">
              <a:spcBef>
                <a:spcPts val="300"/>
              </a:spcBef>
              <a:spcAft>
                <a:spcPts val="300"/>
              </a:spcAft>
            </a:pPr>
            <a:r>
              <a:rPr lang="de-DE" sz="2200" i="1" dirty="0" err="1" smtClean="0">
                <a:solidFill>
                  <a:schemeClr val="bg2">
                    <a:lumMod val="25000"/>
                  </a:schemeClr>
                </a:solidFill>
              </a:rPr>
              <a:t>Pokladov</a:t>
            </a:r>
            <a:r>
              <a:rPr lang="cs-CZ" sz="2200" i="1" dirty="0" smtClean="0">
                <a:solidFill>
                  <a:schemeClr val="bg2">
                    <a:lumMod val="25000"/>
                  </a:schemeClr>
                </a:solidFill>
              </a:rPr>
              <a:t>á</a:t>
            </a:r>
            <a:r>
              <a:rPr lang="de-DE" sz="2200" i="1" dirty="0" smtClean="0">
                <a:solidFill>
                  <a:schemeClr val="bg2">
                    <a:lumMod val="25000"/>
                  </a:schemeClr>
                </a:solidFill>
              </a:rPr>
              <a:t> </a:t>
            </a:r>
            <a:r>
              <a:rPr lang="de-DE" sz="2200" i="1" dirty="0" err="1" smtClean="0">
                <a:solidFill>
                  <a:schemeClr val="bg2">
                    <a:lumMod val="25000"/>
                  </a:schemeClr>
                </a:solidFill>
              </a:rPr>
              <a:t>pr</a:t>
            </a:r>
            <a:r>
              <a:rPr lang="cs-CZ" sz="2200" i="1" dirty="0" smtClean="0">
                <a:solidFill>
                  <a:schemeClr val="bg2">
                    <a:lumMod val="25000"/>
                  </a:schemeClr>
                </a:solidFill>
              </a:rPr>
              <a:t>á</a:t>
            </a:r>
            <a:r>
              <a:rPr lang="de-DE" sz="2200" i="1" dirty="0" err="1" smtClean="0">
                <a:solidFill>
                  <a:schemeClr val="bg2">
                    <a:lumMod val="25000"/>
                  </a:schemeClr>
                </a:solidFill>
              </a:rPr>
              <a:t>ce</a:t>
            </a:r>
            <a:r>
              <a:rPr lang="de-DE" sz="2200" i="1" dirty="0" smtClean="0">
                <a:solidFill>
                  <a:schemeClr val="bg2">
                    <a:lumMod val="25000"/>
                  </a:schemeClr>
                </a:solidFill>
              </a:rPr>
              <a:t> pro p</a:t>
            </a:r>
            <a:r>
              <a:rPr lang="cs-CZ" sz="2200" i="1" dirty="0" smtClean="0">
                <a:solidFill>
                  <a:schemeClr val="bg2">
                    <a:lumMod val="25000"/>
                  </a:schemeClr>
                </a:solidFill>
              </a:rPr>
              <a:t>ří</a:t>
            </a:r>
            <a:r>
              <a:rPr lang="de-DE" sz="2200" i="1" dirty="0" err="1" smtClean="0">
                <a:solidFill>
                  <a:schemeClr val="bg2">
                    <a:lumMod val="25000"/>
                  </a:schemeClr>
                </a:solidFill>
              </a:rPr>
              <a:t>pravovanou</a:t>
            </a:r>
            <a:r>
              <a:rPr lang="de-DE" sz="2200" i="1" dirty="0" smtClean="0">
                <a:solidFill>
                  <a:schemeClr val="bg2">
                    <a:lumMod val="25000"/>
                  </a:schemeClr>
                </a:solidFill>
              </a:rPr>
              <a:t> f</a:t>
            </a:r>
            <a:r>
              <a:rPr lang="cs-CZ" sz="2200" i="1" dirty="0" smtClean="0">
                <a:solidFill>
                  <a:schemeClr val="bg2">
                    <a:lumMod val="25000"/>
                  </a:schemeClr>
                </a:solidFill>
              </a:rPr>
              <a:t>á</a:t>
            </a:r>
            <a:r>
              <a:rPr lang="de-DE" sz="2200" i="1" dirty="0" err="1" smtClean="0">
                <a:solidFill>
                  <a:schemeClr val="bg2">
                    <a:lumMod val="25000"/>
                  </a:schemeClr>
                </a:solidFill>
              </a:rPr>
              <a:t>zi</a:t>
            </a:r>
            <a:r>
              <a:rPr lang="de-DE" sz="2200" i="1" dirty="0" smtClean="0">
                <a:solidFill>
                  <a:schemeClr val="bg2">
                    <a:lumMod val="25000"/>
                  </a:schemeClr>
                </a:solidFill>
              </a:rPr>
              <a:t> </a:t>
            </a:r>
            <a:r>
              <a:rPr lang="de-DE" sz="2200" i="1" dirty="0" err="1" smtClean="0">
                <a:solidFill>
                  <a:schemeClr val="bg2">
                    <a:lumMod val="25000"/>
                  </a:schemeClr>
                </a:solidFill>
              </a:rPr>
              <a:t>vypracov</a:t>
            </a:r>
            <a:r>
              <a:rPr lang="cs-CZ" sz="2200" i="1" dirty="0" smtClean="0">
                <a:solidFill>
                  <a:schemeClr val="bg2">
                    <a:lumMod val="25000"/>
                  </a:schemeClr>
                </a:solidFill>
              </a:rPr>
              <a:t>á</a:t>
            </a:r>
            <a:r>
              <a:rPr lang="de-DE" sz="2200" i="1" dirty="0" smtClean="0">
                <a:solidFill>
                  <a:schemeClr val="bg2">
                    <a:lumMod val="25000"/>
                  </a:schemeClr>
                </a:solidFill>
              </a:rPr>
              <a:t>n</a:t>
            </a:r>
            <a:r>
              <a:rPr lang="cs-CZ" sz="2200" i="1" dirty="0" smtClean="0">
                <a:solidFill>
                  <a:schemeClr val="bg2">
                    <a:lumMod val="25000"/>
                  </a:schemeClr>
                </a:solidFill>
              </a:rPr>
              <a:t>í </a:t>
            </a:r>
            <a:r>
              <a:rPr lang="de-DE" sz="2200" i="1" dirty="0" smtClean="0">
                <a:solidFill>
                  <a:schemeClr val="bg2">
                    <a:lumMod val="25000"/>
                  </a:schemeClr>
                </a:solidFill>
              </a:rPr>
              <a:t>p</a:t>
            </a:r>
            <a:r>
              <a:rPr lang="cs-CZ" sz="2200" i="1" dirty="0" smtClean="0">
                <a:solidFill>
                  <a:schemeClr val="bg2">
                    <a:lumMod val="25000"/>
                  </a:schemeClr>
                </a:solidFill>
              </a:rPr>
              <a:t>ř</a:t>
            </a:r>
            <a:r>
              <a:rPr lang="de-DE" sz="2200" i="1" dirty="0" err="1" smtClean="0">
                <a:solidFill>
                  <a:schemeClr val="bg2">
                    <a:lumMod val="25000"/>
                  </a:schemeClr>
                </a:solidFill>
              </a:rPr>
              <a:t>eshrani</a:t>
            </a:r>
            <a:r>
              <a:rPr lang="cs-CZ" sz="2200" i="1" dirty="0" smtClean="0">
                <a:solidFill>
                  <a:schemeClr val="bg2">
                    <a:lumMod val="25000"/>
                  </a:schemeClr>
                </a:solidFill>
              </a:rPr>
              <a:t>č</a:t>
            </a:r>
            <a:r>
              <a:rPr lang="de-DE" sz="2200" i="1" dirty="0" smtClean="0">
                <a:solidFill>
                  <a:schemeClr val="bg2">
                    <a:lumMod val="25000"/>
                  </a:schemeClr>
                </a:solidFill>
              </a:rPr>
              <a:t>n</a:t>
            </a:r>
            <a:r>
              <a:rPr lang="cs-CZ" sz="2200" i="1" dirty="0" smtClean="0">
                <a:solidFill>
                  <a:schemeClr val="bg2">
                    <a:lumMod val="25000"/>
                  </a:schemeClr>
                </a:solidFill>
              </a:rPr>
              <a:t>í</a:t>
            </a:r>
            <a:r>
              <a:rPr lang="de-DE" sz="2200" i="1" dirty="0" smtClean="0">
                <a:solidFill>
                  <a:schemeClr val="bg2">
                    <a:lumMod val="25000"/>
                  </a:schemeClr>
                </a:solidFill>
              </a:rPr>
              <a:t> </a:t>
            </a:r>
            <a:r>
              <a:rPr lang="de-DE" sz="2200" i="1" dirty="0" err="1" smtClean="0">
                <a:solidFill>
                  <a:schemeClr val="bg2">
                    <a:lumMod val="25000"/>
                  </a:schemeClr>
                </a:solidFill>
              </a:rPr>
              <a:t>geologick</a:t>
            </a:r>
            <a:r>
              <a:rPr lang="cs-CZ" sz="2200" i="1" dirty="0" smtClean="0">
                <a:solidFill>
                  <a:schemeClr val="bg2">
                    <a:lumMod val="25000"/>
                  </a:schemeClr>
                </a:solidFill>
              </a:rPr>
              <a:t>é</a:t>
            </a:r>
            <a:r>
              <a:rPr lang="de-DE" sz="2200" i="1" dirty="0" smtClean="0">
                <a:solidFill>
                  <a:schemeClr val="bg2">
                    <a:lumMod val="25000"/>
                  </a:schemeClr>
                </a:solidFill>
              </a:rPr>
              <a:t> </a:t>
            </a:r>
            <a:r>
              <a:rPr lang="de-DE" sz="2200" i="1" dirty="0" err="1" smtClean="0">
                <a:solidFill>
                  <a:schemeClr val="bg2">
                    <a:lumMod val="25000"/>
                  </a:schemeClr>
                </a:solidFill>
              </a:rPr>
              <a:t>mapy</a:t>
            </a:r>
            <a:r>
              <a:rPr lang="cs-CZ" sz="2200" i="1" dirty="0" smtClean="0">
                <a:solidFill>
                  <a:schemeClr val="bg2">
                    <a:lumMod val="25000"/>
                  </a:schemeClr>
                </a:solidFill>
              </a:rPr>
              <a:t>  </a:t>
            </a:r>
            <a:endParaRPr lang="de-DE" sz="2200" i="1" dirty="0" smtClean="0">
              <a:solidFill>
                <a:schemeClr val="bg2">
                  <a:lumMod val="25000"/>
                </a:schemeClr>
              </a:solidFill>
            </a:endParaRPr>
          </a:p>
          <a:p>
            <a:pPr marL="457200" indent="-457200" algn="l">
              <a:spcBef>
                <a:spcPts val="300"/>
              </a:spcBef>
              <a:spcAft>
                <a:spcPts val="300"/>
              </a:spcAft>
              <a:buFont typeface="Arial" panose="020B0604020202020204" pitchFamily="34" charset="0"/>
              <a:buChar char="•"/>
            </a:pPr>
            <a:r>
              <a:rPr lang="de-DE" sz="2200" dirty="0" smtClean="0">
                <a:solidFill>
                  <a:srgbClr val="0C3A85"/>
                </a:solidFill>
                <a:latin typeface="+mn-lt"/>
              </a:rPr>
              <a:t>Erarbeitung der grenzüberschreitenden geologischen Karte</a:t>
            </a:r>
          </a:p>
          <a:p>
            <a:pPr lvl="0" indent="444500" algn="l">
              <a:spcBef>
                <a:spcPts val="300"/>
              </a:spcBef>
              <a:spcAft>
                <a:spcPts val="300"/>
              </a:spcAft>
            </a:pPr>
            <a:r>
              <a:rPr lang="cs-CZ" sz="2200" i="1" dirty="0" smtClean="0">
                <a:solidFill>
                  <a:schemeClr val="bg2">
                    <a:lumMod val="25000"/>
                  </a:schemeClr>
                </a:solidFill>
                <a:latin typeface="+mn-lt"/>
                <a:ea typeface="+mn-ea"/>
                <a:cs typeface="+mn-cs"/>
              </a:rPr>
              <a:t>V</a:t>
            </a:r>
            <a:r>
              <a:rPr lang="de-DE" sz="2200" i="1" dirty="0" err="1" smtClean="0">
                <a:solidFill>
                  <a:schemeClr val="bg2">
                    <a:lumMod val="25000"/>
                  </a:schemeClr>
                </a:solidFill>
                <a:latin typeface="+mn-lt"/>
                <a:ea typeface="+mn-ea"/>
                <a:cs typeface="+mn-cs"/>
              </a:rPr>
              <a:t>ypracování</a:t>
            </a:r>
            <a:r>
              <a:rPr lang="de-DE" sz="2200" i="1" dirty="0" smtClean="0">
                <a:solidFill>
                  <a:schemeClr val="bg2">
                    <a:lumMod val="25000"/>
                  </a:schemeClr>
                </a:solidFill>
                <a:latin typeface="+mn-lt"/>
                <a:ea typeface="+mn-ea"/>
                <a:cs typeface="+mn-cs"/>
              </a:rPr>
              <a:t> </a:t>
            </a:r>
            <a:r>
              <a:rPr lang="de-DE" sz="2200" i="1" dirty="0" err="1" smtClean="0">
                <a:solidFill>
                  <a:schemeClr val="bg2">
                    <a:lumMod val="25000"/>
                  </a:schemeClr>
                </a:solidFill>
                <a:latin typeface="+mn-lt"/>
                <a:ea typeface="+mn-ea"/>
                <a:cs typeface="+mn-cs"/>
              </a:rPr>
              <a:t>digitální</a:t>
            </a:r>
            <a:r>
              <a:rPr lang="de-DE" sz="2200" i="1" dirty="0" smtClean="0">
                <a:solidFill>
                  <a:schemeClr val="bg2">
                    <a:lumMod val="25000"/>
                  </a:schemeClr>
                </a:solidFill>
                <a:latin typeface="+mn-lt"/>
                <a:ea typeface="+mn-ea"/>
                <a:cs typeface="+mn-cs"/>
              </a:rPr>
              <a:t> </a:t>
            </a:r>
            <a:r>
              <a:rPr lang="de-DE" sz="2200" i="1" dirty="0" err="1" smtClean="0">
                <a:solidFill>
                  <a:schemeClr val="bg2">
                    <a:lumMod val="25000"/>
                  </a:schemeClr>
                </a:solidFill>
                <a:latin typeface="+mn-lt"/>
                <a:ea typeface="+mn-ea"/>
                <a:cs typeface="+mn-cs"/>
              </a:rPr>
              <a:t>přeshraniční</a:t>
            </a:r>
            <a:r>
              <a:rPr lang="de-DE" sz="2200" i="1" dirty="0" smtClean="0">
                <a:solidFill>
                  <a:schemeClr val="bg2">
                    <a:lumMod val="25000"/>
                  </a:schemeClr>
                </a:solidFill>
                <a:latin typeface="+mn-lt"/>
                <a:ea typeface="+mn-ea"/>
                <a:cs typeface="+mn-cs"/>
              </a:rPr>
              <a:t> </a:t>
            </a:r>
            <a:r>
              <a:rPr lang="de-DE" sz="2200" i="1" dirty="0" err="1" smtClean="0">
                <a:solidFill>
                  <a:schemeClr val="bg2">
                    <a:lumMod val="25000"/>
                  </a:schemeClr>
                </a:solidFill>
                <a:latin typeface="+mn-lt"/>
                <a:ea typeface="+mn-ea"/>
                <a:cs typeface="+mn-cs"/>
              </a:rPr>
              <a:t>geologické</a:t>
            </a:r>
            <a:r>
              <a:rPr lang="de-DE" sz="2200" i="1" dirty="0" smtClean="0">
                <a:solidFill>
                  <a:schemeClr val="bg2">
                    <a:lumMod val="25000"/>
                  </a:schemeClr>
                </a:solidFill>
                <a:latin typeface="+mn-lt"/>
                <a:ea typeface="+mn-ea"/>
                <a:cs typeface="+mn-cs"/>
              </a:rPr>
              <a:t> </a:t>
            </a:r>
            <a:r>
              <a:rPr lang="de-DE" sz="2200" i="1" dirty="0" err="1" smtClean="0">
                <a:solidFill>
                  <a:schemeClr val="bg2">
                    <a:lumMod val="25000"/>
                  </a:schemeClr>
                </a:solidFill>
                <a:latin typeface="+mn-lt"/>
                <a:ea typeface="+mn-ea"/>
                <a:cs typeface="+mn-cs"/>
              </a:rPr>
              <a:t>mapy</a:t>
            </a:r>
            <a:endParaRPr lang="cs-CZ" sz="2200" i="1" dirty="0" smtClean="0">
              <a:solidFill>
                <a:schemeClr val="bg2">
                  <a:lumMod val="25000"/>
                </a:schemeClr>
              </a:solidFill>
              <a:latin typeface="+mn-lt"/>
              <a:ea typeface="+mn-ea"/>
              <a:cs typeface="+mn-cs"/>
            </a:endParaRPr>
          </a:p>
          <a:p>
            <a:pPr marL="457200" indent="-457200" algn="l">
              <a:spcBef>
                <a:spcPts val="300"/>
              </a:spcBef>
              <a:spcAft>
                <a:spcPts val="300"/>
              </a:spcAft>
              <a:buFont typeface="Arial" panose="020B0604020202020204" pitchFamily="34" charset="0"/>
              <a:buChar char="•"/>
            </a:pPr>
            <a:r>
              <a:rPr lang="de-DE" sz="2200" dirty="0" smtClean="0">
                <a:solidFill>
                  <a:srgbClr val="0C3A85"/>
                </a:solidFill>
                <a:latin typeface="+mn-lt"/>
              </a:rPr>
              <a:t>Geologische Feldarbeiten / </a:t>
            </a:r>
            <a:r>
              <a:rPr lang="de-DE" sz="2200" i="1" dirty="0" err="1" smtClean="0">
                <a:solidFill>
                  <a:schemeClr val="bg2">
                    <a:lumMod val="25000"/>
                  </a:schemeClr>
                </a:solidFill>
                <a:latin typeface="+mn-lt"/>
              </a:rPr>
              <a:t>Geologi</a:t>
            </a:r>
            <a:r>
              <a:rPr lang="cs-CZ" sz="2200" i="1" dirty="0" smtClean="0">
                <a:solidFill>
                  <a:schemeClr val="bg2">
                    <a:lumMod val="25000"/>
                  </a:schemeClr>
                </a:solidFill>
                <a:latin typeface="+mn-lt"/>
              </a:rPr>
              <a:t>cký</a:t>
            </a:r>
            <a:r>
              <a:rPr lang="de-DE" sz="2200" i="1" dirty="0" smtClean="0">
                <a:solidFill>
                  <a:schemeClr val="bg2">
                    <a:lumMod val="25000"/>
                  </a:schemeClr>
                </a:solidFill>
                <a:latin typeface="+mn-lt"/>
              </a:rPr>
              <a:t> </a:t>
            </a:r>
            <a:r>
              <a:rPr lang="cs-CZ" sz="2200" i="1" dirty="0" smtClean="0">
                <a:solidFill>
                  <a:schemeClr val="bg2">
                    <a:lumMod val="25000"/>
                  </a:schemeClr>
                </a:solidFill>
                <a:latin typeface="+mn-lt"/>
              </a:rPr>
              <a:t>průzkum</a:t>
            </a:r>
          </a:p>
          <a:p>
            <a:pPr marL="457200" indent="-457200" algn="l">
              <a:spcBef>
                <a:spcPts val="300"/>
              </a:spcBef>
              <a:spcAft>
                <a:spcPts val="300"/>
              </a:spcAft>
              <a:buFont typeface="Arial" panose="020B0604020202020204" pitchFamily="34" charset="0"/>
              <a:buChar char="•"/>
            </a:pPr>
            <a:r>
              <a:rPr lang="de-DE" sz="2200" dirty="0" smtClean="0">
                <a:solidFill>
                  <a:srgbClr val="0C3A85"/>
                </a:solidFill>
                <a:latin typeface="+mn-lt"/>
              </a:rPr>
              <a:t>Geophysikalische Untersuchungen / </a:t>
            </a:r>
            <a:r>
              <a:rPr lang="de-DE" sz="2200" i="1" dirty="0" err="1" smtClean="0">
                <a:solidFill>
                  <a:schemeClr val="bg2">
                    <a:lumMod val="25000"/>
                  </a:schemeClr>
                </a:solidFill>
                <a:latin typeface="+mn-lt"/>
              </a:rPr>
              <a:t>Geo</a:t>
            </a:r>
            <a:r>
              <a:rPr lang="cs-CZ" sz="2200" i="1" dirty="0" smtClean="0">
                <a:solidFill>
                  <a:schemeClr val="bg2">
                    <a:lumMod val="25000"/>
                  </a:schemeClr>
                </a:solidFill>
                <a:latin typeface="+mn-lt"/>
              </a:rPr>
              <a:t>fysikální průzkum</a:t>
            </a:r>
            <a:endParaRPr lang="cs-CZ" sz="2200" i="1" dirty="0">
              <a:solidFill>
                <a:schemeClr val="bg2">
                  <a:lumMod val="25000"/>
                </a:schemeClr>
              </a:solidFill>
              <a:latin typeface="+mn-lt"/>
            </a:endParaRPr>
          </a:p>
        </p:txBody>
      </p:sp>
      <p:sp>
        <p:nvSpPr>
          <p:cNvPr id="6"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Tree>
    <p:extLst>
      <p:ext uri="{BB962C8B-B14F-4D97-AF65-F5344CB8AC3E}">
        <p14:creationId xmlns:p14="http://schemas.microsoft.com/office/powerpoint/2010/main" val="2588546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a:xfrm>
            <a:off x="467544" y="6356350"/>
            <a:ext cx="7920880"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Zástupný symbol pro číslo snímku 3"/>
          <p:cNvSpPr>
            <a:spLocks noGrp="1"/>
          </p:cNvSpPr>
          <p:nvPr>
            <p:ph type="sldNum" sz="quarter" idx="12"/>
          </p:nvPr>
        </p:nvSpPr>
        <p:spPr/>
        <p:txBody>
          <a:bodyPr/>
          <a:lstStyle/>
          <a:p>
            <a:fld id="{AFFD920D-76EB-4803-BA36-0D7BE6A42E40}" type="slidenum">
              <a:rPr lang="cs-CZ" smtClean="0"/>
              <a:pPr/>
              <a:t>30</a:t>
            </a:fld>
            <a:endParaRPr lang="cs-CZ"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6" r="3994"/>
          <a:stretch/>
        </p:blipFill>
        <p:spPr bwMode="auto">
          <a:xfrm>
            <a:off x="386630" y="1196752"/>
            <a:ext cx="3366069" cy="5040560"/>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7" name="Picture 3" descr="C:\E_Seidel\00_Abschlussbericht\Geol_Kartierung\Fotos_Kartierung\Stop14\DSCN17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628800"/>
            <a:ext cx="243027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_Seidel\00_Abschlussbericht\Geol_Kartierung\Fotos_Kartierung\2018_08_20_Begehung_Krentz_Seidel\DSCN18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3927536"/>
            <a:ext cx="2928187" cy="2196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851920" y="1196752"/>
            <a:ext cx="4599752" cy="400110"/>
          </a:xfrm>
          <a:prstGeom prst="rect">
            <a:avLst/>
          </a:prstGeom>
          <a:noFill/>
        </p:spPr>
        <p:txBody>
          <a:bodyPr wrap="square" rtlCol="0">
            <a:spAutoFit/>
          </a:bodyPr>
          <a:lstStyle/>
          <a:p>
            <a:r>
              <a:rPr lang="de-DE" sz="2000" dirty="0">
                <a:solidFill>
                  <a:srgbClr val="008438"/>
                </a:solidFill>
                <a:latin typeface="+mj-lt"/>
                <a:ea typeface="+mj-ea"/>
                <a:cs typeface="+mj-cs"/>
              </a:rPr>
              <a:t>Feldarbeiten und Dokumentation</a:t>
            </a:r>
          </a:p>
        </p:txBody>
      </p:sp>
    </p:spTree>
    <p:extLst>
      <p:ext uri="{BB962C8B-B14F-4D97-AF65-F5344CB8AC3E}">
        <p14:creationId xmlns:p14="http://schemas.microsoft.com/office/powerpoint/2010/main" val="1238901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0936" y="1052736"/>
            <a:ext cx="8686800" cy="864096"/>
          </a:xfrm>
        </p:spPr>
        <p:txBody>
          <a:bodyPr>
            <a:noAutofit/>
          </a:bodyPr>
          <a:lstStyle/>
          <a:p>
            <a:pPr algn="l"/>
            <a:r>
              <a:rPr lang="de-DE" sz="2400" dirty="0" smtClean="0"/>
              <a:t>Kartierungsarbeiten </a:t>
            </a:r>
            <a:br>
              <a:rPr lang="de-DE" sz="2400" dirty="0" smtClean="0"/>
            </a:br>
            <a:r>
              <a:rPr lang="de-DE" sz="2000" dirty="0" smtClean="0"/>
              <a:t>Fotodokumentation und Karte der Nassstellen</a:t>
            </a:r>
            <a:endParaRPr lang="de-DE" sz="2000" dirty="0"/>
          </a:p>
        </p:txBody>
      </p:sp>
      <p:sp>
        <p:nvSpPr>
          <p:cNvPr id="3" name="Zástupný symbol pro zápatí 2"/>
          <p:cNvSpPr>
            <a:spLocks noGrp="1"/>
          </p:cNvSpPr>
          <p:nvPr>
            <p:ph type="ftr" sz="quarter" idx="11"/>
          </p:nvPr>
        </p:nvSpPr>
        <p:spPr>
          <a:xfrm>
            <a:off x="467544" y="6356350"/>
            <a:ext cx="7920880"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Zástupný symbol pro číslo snímku 3"/>
          <p:cNvSpPr>
            <a:spLocks noGrp="1"/>
          </p:cNvSpPr>
          <p:nvPr>
            <p:ph type="sldNum" sz="quarter" idx="12"/>
          </p:nvPr>
        </p:nvSpPr>
        <p:spPr/>
        <p:txBody>
          <a:bodyPr/>
          <a:lstStyle/>
          <a:p>
            <a:fld id="{AFFD920D-76EB-4803-BA36-0D7BE6A42E40}" type="slidenum">
              <a:rPr lang="cs-CZ" smtClean="0"/>
              <a:pPr/>
              <a:t>31</a:t>
            </a:fld>
            <a:endParaRPr lang="cs-CZ" dirty="0"/>
          </a:p>
        </p:txBody>
      </p:sp>
      <p:sp>
        <p:nvSpPr>
          <p:cNvPr id="12" name="Textfeld 11"/>
          <p:cNvSpPr txBox="1"/>
          <p:nvPr/>
        </p:nvSpPr>
        <p:spPr>
          <a:xfrm>
            <a:off x="4283968" y="2053444"/>
            <a:ext cx="4536504"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Gebiete für eine detaillierte Nassstellenkartierung (hellblau umrandet)</a:t>
            </a:r>
          </a:p>
          <a:p>
            <a:pPr marL="285750" indent="-285750">
              <a:buFont typeface="Arial" panose="020B0604020202020204" pitchFamily="34" charset="0"/>
              <a:buChar char="•"/>
            </a:pPr>
            <a:r>
              <a:rPr lang="de-DE" dirty="0" smtClean="0"/>
              <a:t>Zwei bereits aufgenommene Quellen sind im Einzugsbereich der Bahre markiert</a:t>
            </a:r>
            <a:endParaRPr lang="de-DE" dirty="0"/>
          </a:p>
        </p:txBody>
      </p:sp>
      <p:grpSp>
        <p:nvGrpSpPr>
          <p:cNvPr id="5" name="Gruppieren 4"/>
          <p:cNvGrpSpPr>
            <a:grpSpLocks noChangeAspect="1"/>
          </p:cNvGrpSpPr>
          <p:nvPr/>
        </p:nvGrpSpPr>
        <p:grpSpPr>
          <a:xfrm>
            <a:off x="827584" y="2030666"/>
            <a:ext cx="3350425" cy="4243305"/>
            <a:chOff x="285471" y="2060848"/>
            <a:chExt cx="4286529" cy="5428878"/>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71" y="2060848"/>
              <a:ext cx="4286529" cy="542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rot="17629014">
              <a:off x="2057106" y="3374661"/>
              <a:ext cx="692694" cy="184666"/>
            </a:xfrm>
            <a:prstGeom prst="rect">
              <a:avLst/>
            </a:prstGeom>
            <a:noFill/>
          </p:spPr>
          <p:txBody>
            <a:bodyPr wrap="square" rtlCol="0">
              <a:spAutoFit/>
            </a:bodyPr>
            <a:lstStyle/>
            <a:p>
              <a:r>
                <a:rPr lang="de-DE" sz="600" b="1" dirty="0" smtClean="0">
                  <a:solidFill>
                    <a:schemeClr val="tx2"/>
                  </a:solidFill>
                </a:rPr>
                <a:t>Bahre</a:t>
              </a:r>
              <a:endParaRPr lang="de-DE" sz="600" b="1" dirty="0">
                <a:solidFill>
                  <a:schemeClr val="tx2"/>
                </a:solidFill>
              </a:endParaRPr>
            </a:p>
          </p:txBody>
        </p:sp>
      </p:grpSp>
      <p:pic>
        <p:nvPicPr>
          <p:cNvPr id="2052" name="Picture 4" descr="C:\E_Seidel\00_Abschlussbericht\Geol_Kartierung\Fotos_Kartierung\2018_08_20_Begehung_Krentz_Seidel\DSCN18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1185" y="3284538"/>
            <a:ext cx="2513254" cy="18849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278748"/>
            <a:ext cx="2664296" cy="199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Gerade Verbindung mit Pfeil 6"/>
          <p:cNvCxnSpPr/>
          <p:nvPr/>
        </p:nvCxnSpPr>
        <p:spPr>
          <a:xfrm flipH="1">
            <a:off x="1907704" y="3284538"/>
            <a:ext cx="4563481" cy="288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flipV="1">
            <a:off x="2123728" y="3861048"/>
            <a:ext cx="2160241" cy="41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613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32</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1"/>
          <p:cNvSpPr txBox="1">
            <a:spLocks noGrp="1"/>
          </p:cNvSpPr>
          <p:nvPr>
            <p:ph type="title"/>
          </p:nvPr>
        </p:nvSpPr>
        <p:spPr>
          <a:xfrm>
            <a:off x="179512" y="980728"/>
            <a:ext cx="6336704"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400" dirty="0" smtClean="0"/>
              <a:t>Kartierungsarbeiten in 2018</a:t>
            </a:r>
            <a:endParaRPr lang="de-DE" sz="2400" dirty="0"/>
          </a:p>
        </p:txBody>
      </p:sp>
      <p:sp>
        <p:nvSpPr>
          <p:cNvPr id="21" name="Text Box 64"/>
          <p:cNvSpPr txBox="1">
            <a:spLocks noChangeArrowheads="1"/>
          </p:cNvSpPr>
          <p:nvPr/>
        </p:nvSpPr>
        <p:spPr bwMode="auto">
          <a:xfrm>
            <a:off x="5796136" y="1628800"/>
            <a:ext cx="2844824" cy="1512168"/>
          </a:xfrm>
          <a:prstGeom prst="rect">
            <a:avLst/>
          </a:prstGeom>
          <a:solidFill>
            <a:schemeClr val="bg1"/>
          </a:solidFill>
          <a:ln w="9525">
            <a:noFill/>
            <a:miter lim="800000"/>
            <a:headEnd/>
            <a:tailEnd/>
          </a:ln>
        </p:spPr>
        <p:txBody>
          <a:bodyPr wrap="none" lIns="0" tIns="0" rIns="0" bIns="0" anchor="b"/>
          <a:lstStyle/>
          <a:p>
            <a:r>
              <a:rPr lang="de-DE" sz="2000" dirty="0" smtClean="0">
                <a:solidFill>
                  <a:srgbClr val="0C3A85"/>
                </a:solidFill>
              </a:rPr>
              <a:t>Trinkwasserschutzzonen</a:t>
            </a:r>
          </a:p>
          <a:p>
            <a:r>
              <a:rPr lang="de-DE" sz="2000" dirty="0" smtClean="0">
                <a:solidFill>
                  <a:srgbClr val="0C3A85"/>
                </a:solidFill>
              </a:rPr>
              <a:t>im Umfeld der </a:t>
            </a:r>
            <a:endParaRPr lang="de-DE" sz="2000" b="1" dirty="0">
              <a:solidFill>
                <a:srgbClr val="0C3A85"/>
              </a:solidFill>
            </a:endParaRPr>
          </a:p>
          <a:p>
            <a:r>
              <a:rPr lang="de-DE" sz="2000" b="1" dirty="0" smtClean="0">
                <a:solidFill>
                  <a:srgbClr val="0C3A85"/>
                </a:solidFill>
              </a:rPr>
              <a:t>Trinkwassertalsperre </a:t>
            </a:r>
          </a:p>
          <a:p>
            <a:r>
              <a:rPr lang="de-DE" sz="2000" b="1" dirty="0" smtClean="0">
                <a:solidFill>
                  <a:srgbClr val="0C3A85"/>
                </a:solidFill>
              </a:rPr>
              <a:t>Bad </a:t>
            </a:r>
            <a:r>
              <a:rPr lang="de-DE" sz="2000" b="1" dirty="0" err="1" smtClean="0">
                <a:solidFill>
                  <a:srgbClr val="0C3A85"/>
                </a:solidFill>
              </a:rPr>
              <a:t>Gottleuba</a:t>
            </a:r>
            <a:endParaRPr lang="de-DE" sz="2000" b="1" dirty="0" smtClean="0">
              <a:solidFill>
                <a:srgbClr val="0C3A85"/>
              </a:solidFill>
            </a:endParaRPr>
          </a:p>
          <a:p>
            <a:endParaRPr lang="de-DE" sz="2000" b="1" dirty="0">
              <a:solidFill>
                <a:srgbClr val="0C3A85"/>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069" r="22424"/>
          <a:stretch/>
        </p:blipFill>
        <p:spPr bwMode="auto">
          <a:xfrm>
            <a:off x="211113" y="1628800"/>
            <a:ext cx="5296991" cy="449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Gerade Verbindung mit Pfeil 19"/>
          <p:cNvCxnSpPr/>
          <p:nvPr/>
        </p:nvCxnSpPr>
        <p:spPr>
          <a:xfrm flipH="1">
            <a:off x="3563888" y="2564904"/>
            <a:ext cx="2232248" cy="576064"/>
          </a:xfrm>
          <a:prstGeom prst="straightConnector1">
            <a:avLst/>
          </a:prstGeom>
          <a:ln w="28575">
            <a:solidFill>
              <a:srgbClr val="0C3A85"/>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08" t="16800" r="21547" b="7089"/>
          <a:stretch/>
        </p:blipFill>
        <p:spPr bwMode="auto">
          <a:xfrm>
            <a:off x="6012233" y="3429000"/>
            <a:ext cx="23717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Ellipse 24"/>
          <p:cNvSpPr/>
          <p:nvPr/>
        </p:nvSpPr>
        <p:spPr>
          <a:xfrm rot="1485872">
            <a:off x="6899689" y="4233091"/>
            <a:ext cx="870062" cy="1817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87353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071828"/>
            <a:ext cx="7200800" cy="1008112"/>
          </a:xfrm>
        </p:spPr>
        <p:txBody>
          <a:bodyPr>
            <a:noAutofit/>
          </a:bodyPr>
          <a:lstStyle/>
          <a:p>
            <a:pPr algn="l"/>
            <a:r>
              <a:rPr lang="de-DE" sz="2400" dirty="0" smtClean="0"/>
              <a:t>Arbeitstreffen Sächsische Landestalsperrenverwaltung mit LfULG (28. August</a:t>
            </a:r>
            <a:r>
              <a:rPr lang="cs-CZ" sz="2400" dirty="0" smtClean="0"/>
              <a:t> </a:t>
            </a:r>
            <a:r>
              <a:rPr lang="de-DE" sz="2400" dirty="0" smtClean="0"/>
              <a:t>2018)</a:t>
            </a:r>
            <a:br>
              <a:rPr lang="de-DE" sz="2400" dirty="0" smtClean="0"/>
            </a:br>
            <a:r>
              <a:rPr lang="de-DE" sz="2000" dirty="0" smtClean="0"/>
              <a:t>Begehung der </a:t>
            </a:r>
            <a:r>
              <a:rPr lang="de-DE" sz="2000" dirty="0" err="1" smtClean="0"/>
              <a:t>Talsperrenmauer</a:t>
            </a:r>
            <a:r>
              <a:rPr lang="de-DE" sz="2000" dirty="0" smtClean="0"/>
              <a:t> (außen und innen)</a:t>
            </a:r>
            <a:endParaRPr lang="de-DE" sz="2000" dirty="0"/>
          </a:p>
        </p:txBody>
      </p:sp>
      <p:sp>
        <p:nvSpPr>
          <p:cNvPr id="3" name="Zástupný symbol pro zápatí 2"/>
          <p:cNvSpPr>
            <a:spLocks noGrp="1"/>
          </p:cNvSpPr>
          <p:nvPr>
            <p:ph type="ftr" sz="quarter" idx="11"/>
          </p:nvPr>
        </p:nvSpPr>
        <p:spPr>
          <a:xfrm>
            <a:off x="467544" y="6356350"/>
            <a:ext cx="7920880"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Zástupný symbol pro číslo snímku 3"/>
          <p:cNvSpPr>
            <a:spLocks noGrp="1"/>
          </p:cNvSpPr>
          <p:nvPr>
            <p:ph type="sldNum" sz="quarter" idx="12"/>
          </p:nvPr>
        </p:nvSpPr>
        <p:spPr/>
        <p:txBody>
          <a:bodyPr/>
          <a:lstStyle/>
          <a:p>
            <a:fld id="{AFFD920D-76EB-4803-BA36-0D7BE6A42E40}" type="slidenum">
              <a:rPr lang="cs-CZ" smtClean="0"/>
              <a:pPr/>
              <a:t>33</a:t>
            </a:fld>
            <a:endParaRPr lang="cs-CZ" dirty="0"/>
          </a:p>
        </p:txBody>
      </p:sp>
      <p:pic>
        <p:nvPicPr>
          <p:cNvPr id="1026" name="Picture 2" descr="G:\Abt10\Projekte\NBS_DD-Prag\2016-2020_INTERREG V\Arbeitstreffen_Workshops\mit LTV\Bilder\Talsperre_Gottleuba_Ref_Bilder\DSCN2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13" t="9986" r="26765" b="15782"/>
          <a:stretch/>
        </p:blipFill>
        <p:spPr bwMode="auto">
          <a:xfrm>
            <a:off x="395536" y="2276872"/>
            <a:ext cx="4032448" cy="38491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G:\Abt10\Projekte\NBS_DD-Prag\2016-2020_INTERREG V\Arbeitstreffen_Workshops\mit LTV\Bilder\Talsperre_Gottleuba_Ref_Bilder\DSCN199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98"/>
          <a:stretch/>
        </p:blipFill>
        <p:spPr bwMode="auto">
          <a:xfrm>
            <a:off x="4599752" y="2277054"/>
            <a:ext cx="1576119" cy="1944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G:\Abt10\Projekte\NBS_DD-Prag\2016-2020_INTERREG V\Arbeitstreffen_Workshops\mit LTV\Bilder\Talsperre_Gottleuba_Ref_Bilder\DSCN19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2276872"/>
            <a:ext cx="2592184" cy="1944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G:\Abt10\Projekte\NBS_DD-Prag\2016-2020_INTERREG V\Arbeitstreffen_Workshops\mit LTV\Bilder\Talsperre_Gottleuba_Ref_Bilder\DSCN196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255"/>
          <a:stretch/>
        </p:blipFill>
        <p:spPr bwMode="auto">
          <a:xfrm>
            <a:off x="4560408" y="4388504"/>
            <a:ext cx="1654805" cy="17375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G:\Abt10\Projekte\NBS_DD-Prag\2016-2020_INTERREG V\Arbeitstreffen_Workshops\mit LTV\Bilder\Talsperre_Gottleuba_Ref_Bilder\DSCN195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75" b="246"/>
          <a:stretch/>
        </p:blipFill>
        <p:spPr bwMode="auto">
          <a:xfrm>
            <a:off x="6300192" y="4448759"/>
            <a:ext cx="2592184" cy="16772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935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a:xfrm>
            <a:off x="467544" y="6356350"/>
            <a:ext cx="7920880"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Zástupný symbol pro číslo snímku 3"/>
          <p:cNvSpPr>
            <a:spLocks noGrp="1"/>
          </p:cNvSpPr>
          <p:nvPr>
            <p:ph type="sldNum" sz="quarter" idx="12"/>
          </p:nvPr>
        </p:nvSpPr>
        <p:spPr/>
        <p:txBody>
          <a:bodyPr/>
          <a:lstStyle/>
          <a:p>
            <a:fld id="{AFFD920D-76EB-4803-BA36-0D7BE6A42E40}" type="slidenum">
              <a:rPr lang="cs-CZ" smtClean="0"/>
              <a:pPr/>
              <a:t>34</a:t>
            </a:fld>
            <a:endParaRPr lang="cs-CZ" dirty="0"/>
          </a:p>
        </p:txBody>
      </p:sp>
      <p:sp>
        <p:nvSpPr>
          <p:cNvPr id="10" name="Textfeld 9"/>
          <p:cNvSpPr txBox="1"/>
          <p:nvPr/>
        </p:nvSpPr>
        <p:spPr>
          <a:xfrm>
            <a:off x="179512" y="1084674"/>
            <a:ext cx="6408712" cy="400110"/>
          </a:xfrm>
          <a:prstGeom prst="rect">
            <a:avLst/>
          </a:prstGeom>
          <a:noFill/>
        </p:spPr>
        <p:txBody>
          <a:bodyPr wrap="square" rtlCol="0">
            <a:spAutoFit/>
          </a:bodyPr>
          <a:lstStyle/>
          <a:p>
            <a:r>
              <a:rPr lang="de-DE" sz="2000" dirty="0" smtClean="0">
                <a:solidFill>
                  <a:srgbClr val="008438"/>
                </a:solidFill>
              </a:rPr>
              <a:t>Begehung der </a:t>
            </a:r>
            <a:r>
              <a:rPr lang="de-DE" sz="2000" dirty="0" err="1" smtClean="0">
                <a:solidFill>
                  <a:srgbClr val="008438"/>
                </a:solidFill>
              </a:rPr>
              <a:t>Talsperrenmauer</a:t>
            </a:r>
            <a:r>
              <a:rPr lang="de-DE" sz="2000" dirty="0" smtClean="0">
                <a:solidFill>
                  <a:srgbClr val="008438"/>
                </a:solidFill>
              </a:rPr>
              <a:t> (innen)</a:t>
            </a:r>
            <a:endParaRPr lang="de-DE" sz="2000" dirty="0">
              <a:solidFill>
                <a:srgbClr val="008438"/>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31" y="4149080"/>
            <a:ext cx="23717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556792"/>
            <a:ext cx="1828863" cy="242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G:\Abt10\Projekte\NBS_DD-Prag\2016-2020_INTERREG V\Arbeitstreffen_Workshops\mit LTV\Bilder\Talsperre_Gottleuba_Ref_Bilder\DSCN19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2583" y="1556792"/>
            <a:ext cx="1811369" cy="2415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G:\Abt10\Projekte\NBS_DD-Prag\2016-2020_INTERREG V\Arbeitstreffen_Workshops\mit LTV\Bilder\Talsperre_Gottleuba_Ref_Bilder\DSCN196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041" b="5940"/>
          <a:stretch/>
        </p:blipFill>
        <p:spPr bwMode="auto">
          <a:xfrm>
            <a:off x="2856720" y="4104910"/>
            <a:ext cx="2939416" cy="1830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Abt10\Projekte\NBS_DD-Prag\2016-2020_INTERREG V\Arbeitstreffen_Workshops\mit LTV\Bilder\Talsperre_Gottleuba_Ref_Bilder\DSCN19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099502"/>
            <a:ext cx="2448271" cy="1836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G:\Abt10\Projekte\NBS_DD-Prag\2016-2020_INTERREG V\Arbeitstreffen_Workshops\mit LTV\Bilder\Talsperre_Gottleuba_Ref_Bilder\DSCN198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9859" y="1556792"/>
            <a:ext cx="1811369" cy="241515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G:\Abt10\Projekte\NBS_DD-Prag\2016-2020_INTERREG V\Arbeitstreffen_Workshops\mit LTV\Bilder\Talsperre_Gottleuba_Ref_Bilder\DSCN199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47" r="11639"/>
          <a:stretch/>
        </p:blipFill>
        <p:spPr bwMode="auto">
          <a:xfrm>
            <a:off x="6612418" y="1858628"/>
            <a:ext cx="2280062" cy="210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7985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35</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1"/>
          <p:cNvSpPr txBox="1">
            <a:spLocks noGrp="1"/>
          </p:cNvSpPr>
          <p:nvPr>
            <p:ph type="title"/>
          </p:nvPr>
        </p:nvSpPr>
        <p:spPr>
          <a:xfrm>
            <a:off x="107504" y="980728"/>
            <a:ext cx="5309182"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dirty="0" smtClean="0"/>
              <a:t>Trinkwassertalsperre </a:t>
            </a:r>
            <a:r>
              <a:rPr lang="de-DE" dirty="0" err="1" smtClean="0"/>
              <a:t>Gottleuba</a:t>
            </a:r>
            <a:endParaRPr lang="de-DE" dirty="0"/>
          </a:p>
        </p:txBody>
      </p:sp>
      <p:grpSp>
        <p:nvGrpSpPr>
          <p:cNvPr id="5" name="Gruppieren 4"/>
          <p:cNvGrpSpPr/>
          <p:nvPr/>
        </p:nvGrpSpPr>
        <p:grpSpPr>
          <a:xfrm>
            <a:off x="179512" y="1448395"/>
            <a:ext cx="8532948" cy="4860925"/>
            <a:chOff x="7802" y="1448395"/>
            <a:chExt cx="8532948" cy="4860925"/>
          </a:xfrm>
        </p:grpSpPr>
        <p:sp>
          <p:nvSpPr>
            <p:cNvPr id="6" name="Rechteck 5"/>
            <p:cNvSpPr>
              <a:spLocks noChangeArrowheads="1"/>
            </p:cNvSpPr>
            <p:nvPr/>
          </p:nvSpPr>
          <p:spPr bwMode="auto">
            <a:xfrm>
              <a:off x="7802" y="1715409"/>
              <a:ext cx="4437880" cy="293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lvl="1" indent="0" algn="l">
                <a:lnSpc>
                  <a:spcPct val="115000"/>
                </a:lnSpc>
                <a:spcBef>
                  <a:spcPts val="600"/>
                </a:spcBef>
                <a:defRPr/>
              </a:pPr>
              <a:r>
                <a:rPr lang="de-DE" altLang="de-DE" sz="1800" u="sng" dirty="0" smtClean="0">
                  <a:solidFill>
                    <a:srgbClr val="0C3A85"/>
                  </a:solidFill>
                  <a:latin typeface="+mn-lt"/>
                  <a:ea typeface="Calibri" pitchFamily="34" charset="0"/>
                  <a:cs typeface="Times New Roman" pitchFamily="18" charset="0"/>
                </a:rPr>
                <a:t>Lage der Talsperre in Bezug auf die Trasse:</a:t>
              </a:r>
              <a:endParaRPr lang="de-DE" altLang="de-DE" sz="1800" dirty="0" smtClean="0">
                <a:solidFill>
                  <a:srgbClr val="0C3A85"/>
                </a:solidFill>
                <a:latin typeface="+mn-lt"/>
                <a:ea typeface="Calibri" pitchFamily="34" charset="0"/>
                <a:cs typeface="Times New Roman" pitchFamily="18" charset="0"/>
              </a:endParaRPr>
            </a:p>
            <a:p>
              <a:pPr marL="0" lvl="1" indent="0" algn="l">
                <a:lnSpc>
                  <a:spcPct val="115000"/>
                </a:lnSpc>
                <a:spcBef>
                  <a:spcPts val="600"/>
                </a:spcBef>
                <a:spcAft>
                  <a:spcPts val="1200"/>
                </a:spcAft>
                <a:defRPr/>
              </a:pPr>
              <a:r>
                <a:rPr lang="de-DE" altLang="de-DE" sz="1800" dirty="0" smtClean="0">
                  <a:solidFill>
                    <a:srgbClr val="0C3A85"/>
                  </a:solidFill>
                  <a:latin typeface="+mn-lt"/>
                  <a:ea typeface="Calibri" pitchFamily="34" charset="0"/>
                  <a:cs typeface="Times New Roman" pitchFamily="18" charset="0"/>
                </a:rPr>
                <a:t>Trassen-km 17 bis Trassen-km 19</a:t>
              </a:r>
            </a:p>
            <a:p>
              <a:pPr marL="0" lvl="1" indent="0" algn="l">
                <a:lnSpc>
                  <a:spcPct val="115000"/>
                </a:lnSpc>
                <a:spcBef>
                  <a:spcPts val="600"/>
                </a:spcBef>
                <a:defRPr/>
              </a:pPr>
              <a:r>
                <a:rPr lang="de-DE" altLang="de-DE" sz="1800" u="sng" dirty="0" smtClean="0">
                  <a:solidFill>
                    <a:srgbClr val="0C3A85"/>
                  </a:solidFill>
                  <a:latin typeface="+mn-lt"/>
                  <a:ea typeface="Calibri" pitchFamily="34" charset="0"/>
                  <a:cs typeface="Times New Roman" pitchFamily="18" charset="0"/>
                </a:rPr>
                <a:t>Lage der Trasse zur Staumauer</a:t>
              </a:r>
            </a:p>
            <a:p>
              <a:pPr marL="171450" lvl="1" indent="-171450" algn="l">
                <a:lnSpc>
                  <a:spcPct val="115000"/>
                </a:lnSpc>
                <a:spcBef>
                  <a:spcPts val="600"/>
                </a:spcBef>
                <a:buFont typeface="Arial" panose="020B0604020202020204" pitchFamily="34" charset="0"/>
                <a:buChar char="•"/>
                <a:defRPr/>
              </a:pPr>
              <a:r>
                <a:rPr lang="de-DE" altLang="de-DE" sz="1800" dirty="0" smtClean="0">
                  <a:solidFill>
                    <a:srgbClr val="0C3A85"/>
                  </a:solidFill>
                  <a:latin typeface="+mn-lt"/>
                  <a:ea typeface="Calibri" pitchFamily="34" charset="0"/>
                  <a:cs typeface="Times New Roman" pitchFamily="18" charset="0"/>
                </a:rPr>
                <a:t>Höhe Trassen-km 17</a:t>
              </a:r>
            </a:p>
            <a:p>
              <a:pPr marL="171450" lvl="1" indent="-171450" algn="l">
                <a:lnSpc>
                  <a:spcPct val="115000"/>
                </a:lnSpc>
                <a:spcBef>
                  <a:spcPts val="600"/>
                </a:spcBef>
                <a:buFont typeface="Arial" panose="020B0604020202020204" pitchFamily="34" charset="0"/>
                <a:buChar char="•"/>
                <a:defRPr/>
              </a:pPr>
              <a:r>
                <a:rPr lang="de-DE" altLang="de-DE" sz="1800" dirty="0" smtClean="0">
                  <a:solidFill>
                    <a:srgbClr val="0C3A85"/>
                  </a:solidFill>
                  <a:latin typeface="+mn-lt"/>
                  <a:ea typeface="Calibri" pitchFamily="34" charset="0"/>
                  <a:cs typeface="Times New Roman" pitchFamily="18" charset="0"/>
                </a:rPr>
                <a:t>Entfernung zur Staumauer: ca. 2,4 km</a:t>
              </a:r>
            </a:p>
            <a:p>
              <a:pPr marL="171450" lvl="1" indent="-171450" algn="l">
                <a:lnSpc>
                  <a:spcPct val="115000"/>
                </a:lnSpc>
                <a:spcBef>
                  <a:spcPts val="600"/>
                </a:spcBef>
                <a:buFont typeface="Arial" panose="020B0604020202020204" pitchFamily="34" charset="0"/>
                <a:buChar char="•"/>
                <a:defRPr/>
              </a:pPr>
              <a:r>
                <a:rPr lang="de-DE" altLang="de-DE" sz="1800" dirty="0" smtClean="0">
                  <a:solidFill>
                    <a:srgbClr val="0C3A85"/>
                  </a:solidFill>
                  <a:latin typeface="+mn-lt"/>
                  <a:ea typeface="Calibri" pitchFamily="34" charset="0"/>
                  <a:cs typeface="Times New Roman" pitchFamily="18" charset="0"/>
                </a:rPr>
                <a:t>Tiefenlage des Tunnels zwischen km 17 – 19</a:t>
              </a:r>
            </a:p>
            <a:p>
              <a:pPr marL="0" lvl="1" indent="0" algn="l">
                <a:lnSpc>
                  <a:spcPct val="115000"/>
                </a:lnSpc>
                <a:spcBef>
                  <a:spcPts val="600"/>
                </a:spcBef>
                <a:defRPr/>
              </a:pPr>
              <a:r>
                <a:rPr lang="de-DE" altLang="de-DE" sz="1800" dirty="0">
                  <a:solidFill>
                    <a:srgbClr val="0C3A85"/>
                  </a:solidFill>
                  <a:latin typeface="+mn-lt"/>
                  <a:ea typeface="Calibri" pitchFamily="34" charset="0"/>
                  <a:cs typeface="Times New Roman" pitchFamily="18" charset="0"/>
                  <a:sym typeface="Wingdings" panose="05000000000000000000" pitchFamily="2" charset="2"/>
                </a:rPr>
                <a:t> </a:t>
              </a:r>
              <a:r>
                <a:rPr lang="de-DE" altLang="de-DE" sz="1800" dirty="0" smtClean="0">
                  <a:solidFill>
                    <a:srgbClr val="0C3A85"/>
                  </a:solidFill>
                  <a:latin typeface="+mn-lt"/>
                  <a:ea typeface="Calibri" pitchFamily="34" charset="0"/>
                  <a:cs typeface="Times New Roman" pitchFamily="18" charset="0"/>
                  <a:sym typeface="Wingdings" panose="05000000000000000000" pitchFamily="2" charset="2"/>
                </a:rPr>
                <a:t>   ca. 230 m – ca. 270 m unter Gelände</a:t>
              </a:r>
              <a:endParaRPr lang="de-DE" altLang="de-DE" sz="1800" dirty="0" smtClean="0">
                <a:solidFill>
                  <a:srgbClr val="0C3A85"/>
                </a:solidFill>
                <a:latin typeface="+mn-lt"/>
                <a:ea typeface="Calibri" pitchFamily="34" charset="0"/>
                <a:cs typeface="Times New Roman" pitchFamily="18"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963" y="1448395"/>
              <a:ext cx="3887787" cy="486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a:spLocks noChangeArrowheads="1"/>
            </p:cNvSpPr>
            <p:nvPr/>
          </p:nvSpPr>
          <p:spPr bwMode="auto">
            <a:xfrm>
              <a:off x="7802" y="4797152"/>
              <a:ext cx="417646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lvl="1" indent="0" algn="l">
                <a:lnSpc>
                  <a:spcPct val="115000"/>
                </a:lnSpc>
                <a:spcBef>
                  <a:spcPts val="600"/>
                </a:spcBef>
                <a:defRPr/>
              </a:pPr>
              <a:r>
                <a:rPr lang="de-DE" altLang="de-DE" sz="1800" u="sng" dirty="0" smtClean="0">
                  <a:solidFill>
                    <a:srgbClr val="0C3A85"/>
                  </a:solidFill>
                  <a:latin typeface="+mn-lt"/>
                  <a:ea typeface="Calibri" pitchFamily="34" charset="0"/>
                  <a:cs typeface="Times New Roman" pitchFamily="18" charset="0"/>
                </a:rPr>
                <a:t>Einzugsgebiet der Talsperre </a:t>
              </a:r>
              <a:r>
                <a:rPr lang="de-DE" altLang="de-DE" sz="1800" u="sng" dirty="0" err="1" smtClean="0">
                  <a:solidFill>
                    <a:srgbClr val="0C3A85"/>
                  </a:solidFill>
                  <a:latin typeface="+mn-lt"/>
                  <a:ea typeface="Calibri" pitchFamily="34" charset="0"/>
                  <a:cs typeface="Times New Roman" pitchFamily="18" charset="0"/>
                </a:rPr>
                <a:t>Gottleuba</a:t>
              </a:r>
              <a:endParaRPr lang="de-DE" altLang="de-DE" sz="1800" dirty="0" smtClean="0">
                <a:solidFill>
                  <a:srgbClr val="0C3A85"/>
                </a:solidFill>
                <a:latin typeface="+mn-lt"/>
                <a:ea typeface="Calibri" pitchFamily="34" charset="0"/>
                <a:cs typeface="Times New Roman" pitchFamily="18" charset="0"/>
              </a:endParaRPr>
            </a:p>
            <a:p>
              <a:pPr marL="285750" lvl="1" algn="l">
                <a:lnSpc>
                  <a:spcPct val="115000"/>
                </a:lnSpc>
                <a:spcBef>
                  <a:spcPts val="600"/>
                </a:spcBef>
                <a:buFont typeface="Arial" panose="020B0604020202020204" pitchFamily="34" charset="0"/>
                <a:buChar char="•"/>
                <a:defRPr/>
              </a:pPr>
              <a:r>
                <a:rPr lang="de-DE" altLang="de-DE" sz="1800" b="1" dirty="0" smtClean="0">
                  <a:solidFill>
                    <a:srgbClr val="0C3A85"/>
                  </a:solidFill>
                  <a:latin typeface="+mn-lt"/>
                  <a:ea typeface="Calibri" pitchFamily="34" charset="0"/>
                  <a:cs typeface="Times New Roman" pitchFamily="18" charset="0"/>
                </a:rPr>
                <a:t>Untersuchungen zum </a:t>
              </a:r>
              <a:r>
                <a:rPr lang="de-DE" altLang="de-DE" sz="1800" b="1" dirty="0" err="1" smtClean="0">
                  <a:solidFill>
                    <a:srgbClr val="0C3A85"/>
                  </a:solidFill>
                  <a:latin typeface="+mn-lt"/>
                  <a:ea typeface="Calibri" pitchFamily="34" charset="0"/>
                  <a:cs typeface="Times New Roman" pitchFamily="18" charset="0"/>
                </a:rPr>
                <a:t>Kluftsystem</a:t>
              </a:r>
              <a:endParaRPr lang="de-DE" altLang="de-DE" sz="1800" b="1" dirty="0" smtClean="0">
                <a:solidFill>
                  <a:srgbClr val="0C3A85"/>
                </a:solidFill>
                <a:latin typeface="+mn-lt"/>
                <a:ea typeface="Calibri" pitchFamily="34" charset="0"/>
                <a:cs typeface="Times New Roman" pitchFamily="18" charset="0"/>
              </a:endParaRPr>
            </a:p>
          </p:txBody>
        </p:sp>
        <p:sp>
          <p:nvSpPr>
            <p:cNvPr id="10" name="Textfeld 27"/>
            <p:cNvSpPr txBox="1">
              <a:spLocks noChangeArrowheads="1"/>
            </p:cNvSpPr>
            <p:nvPr/>
          </p:nvSpPr>
          <p:spPr bwMode="auto">
            <a:xfrm>
              <a:off x="6088063" y="2142132"/>
              <a:ext cx="80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de-DE" altLang="de-DE" sz="1400">
                  <a:solidFill>
                    <a:srgbClr val="0000FF"/>
                  </a:solidFill>
                </a:rPr>
                <a:t>Trasse 2012</a:t>
              </a:r>
            </a:p>
          </p:txBody>
        </p:sp>
        <p:sp>
          <p:nvSpPr>
            <p:cNvPr id="11" name="Textfeld 28"/>
            <p:cNvSpPr txBox="1">
              <a:spLocks noChangeArrowheads="1"/>
            </p:cNvSpPr>
            <p:nvPr/>
          </p:nvSpPr>
          <p:spPr bwMode="auto">
            <a:xfrm>
              <a:off x="4895850" y="2265957"/>
              <a:ext cx="808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de-DE" altLang="de-DE" sz="1400" dirty="0">
                  <a:solidFill>
                    <a:srgbClr val="FF0000"/>
                  </a:solidFill>
                </a:rPr>
                <a:t>Trasse 2015</a:t>
              </a:r>
            </a:p>
          </p:txBody>
        </p:sp>
        <p:sp>
          <p:nvSpPr>
            <p:cNvPr id="13" name="Ellipse 2"/>
            <p:cNvSpPr>
              <a:spLocks noChangeArrowheads="1"/>
            </p:cNvSpPr>
            <p:nvPr/>
          </p:nvSpPr>
          <p:spPr bwMode="auto">
            <a:xfrm>
              <a:off x="5795963" y="3402607"/>
              <a:ext cx="396875" cy="39528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de-DE" altLang="de-DE"/>
            </a:p>
          </p:txBody>
        </p:sp>
        <p:sp>
          <p:nvSpPr>
            <p:cNvPr id="14" name="Ellipse 30"/>
            <p:cNvSpPr>
              <a:spLocks noChangeArrowheads="1"/>
            </p:cNvSpPr>
            <p:nvPr/>
          </p:nvSpPr>
          <p:spPr bwMode="auto">
            <a:xfrm>
              <a:off x="7272338" y="3089870"/>
              <a:ext cx="395287" cy="636587"/>
            </a:xfrm>
            <a:prstGeom prst="ellipse">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de-DE" altLang="de-DE"/>
            </a:p>
          </p:txBody>
        </p:sp>
        <p:cxnSp>
          <p:nvCxnSpPr>
            <p:cNvPr id="15" name="Gerade Verbindung 4"/>
            <p:cNvCxnSpPr>
              <a:cxnSpLocks noChangeShapeType="1"/>
            </p:cNvCxnSpPr>
            <p:nvPr/>
          </p:nvCxnSpPr>
          <p:spPr bwMode="auto">
            <a:xfrm>
              <a:off x="5616575" y="4231282"/>
              <a:ext cx="179388" cy="719138"/>
            </a:xfrm>
            <a:prstGeom prst="line">
              <a:avLst/>
            </a:prstGeom>
            <a:noFill/>
            <a:ln w="28575"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34"/>
            <p:cNvSpPr txBox="1">
              <a:spLocks noChangeArrowheads="1"/>
            </p:cNvSpPr>
            <p:nvPr/>
          </p:nvSpPr>
          <p:spPr bwMode="auto">
            <a:xfrm>
              <a:off x="4652963" y="3043832"/>
              <a:ext cx="8080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de-DE" altLang="de-DE" sz="1400">
                  <a:solidFill>
                    <a:srgbClr val="FFC000"/>
                  </a:solidFill>
                </a:rPr>
                <a:t>A 17</a:t>
              </a:r>
            </a:p>
          </p:txBody>
        </p:sp>
        <p:sp>
          <p:nvSpPr>
            <p:cNvPr id="17" name="Textfeld 35"/>
            <p:cNvSpPr txBox="1">
              <a:spLocks noChangeArrowheads="1"/>
            </p:cNvSpPr>
            <p:nvPr/>
          </p:nvSpPr>
          <p:spPr bwMode="auto">
            <a:xfrm>
              <a:off x="4553694" y="4490045"/>
              <a:ext cx="1314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de-DE" altLang="de-DE" sz="1200" dirty="0">
                  <a:solidFill>
                    <a:srgbClr val="FF0000"/>
                  </a:solidFill>
                </a:rPr>
                <a:t>Rettungstunnel </a:t>
              </a:r>
            </a:p>
            <a:p>
              <a:r>
                <a:rPr lang="de-DE" altLang="de-DE" sz="1200" dirty="0">
                  <a:solidFill>
                    <a:srgbClr val="FF0000"/>
                  </a:solidFill>
                </a:rPr>
                <a:t>km 19 - 20</a:t>
              </a:r>
            </a:p>
          </p:txBody>
        </p:sp>
        <p:sp>
          <p:nvSpPr>
            <p:cNvPr id="18" name="Textfeld 36"/>
            <p:cNvSpPr txBox="1">
              <a:spLocks noChangeArrowheads="1"/>
            </p:cNvSpPr>
            <p:nvPr/>
          </p:nvSpPr>
          <p:spPr bwMode="auto">
            <a:xfrm>
              <a:off x="5921846" y="3718991"/>
              <a:ext cx="1314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de-DE" altLang="de-DE" sz="1200" dirty="0">
                  <a:solidFill>
                    <a:srgbClr val="FF0000"/>
                  </a:solidFill>
                </a:rPr>
                <a:t>Struktur </a:t>
              </a:r>
              <a:r>
                <a:rPr lang="de-DE" altLang="de-DE" sz="1200" dirty="0" err="1">
                  <a:solidFill>
                    <a:srgbClr val="FF0000"/>
                  </a:solidFill>
                </a:rPr>
                <a:t>Börnersdorf</a:t>
              </a:r>
              <a:endParaRPr lang="de-DE" altLang="de-DE" sz="1200" dirty="0">
                <a:solidFill>
                  <a:srgbClr val="FF0000"/>
                </a:solidFill>
              </a:endParaRPr>
            </a:p>
            <a:p>
              <a:r>
                <a:rPr lang="de-DE" altLang="de-DE" sz="1200" dirty="0">
                  <a:solidFill>
                    <a:srgbClr val="FF0000"/>
                  </a:solidFill>
                </a:rPr>
                <a:t>ca. km 18 - 19</a:t>
              </a:r>
            </a:p>
          </p:txBody>
        </p:sp>
        <p:sp>
          <p:nvSpPr>
            <p:cNvPr id="19" name="Textfeld 38"/>
            <p:cNvSpPr txBox="1">
              <a:spLocks noChangeArrowheads="1"/>
            </p:cNvSpPr>
            <p:nvPr/>
          </p:nvSpPr>
          <p:spPr bwMode="auto">
            <a:xfrm>
              <a:off x="6480175" y="5239345"/>
              <a:ext cx="1314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de-DE" altLang="de-DE" sz="1200" dirty="0">
                  <a:solidFill>
                    <a:srgbClr val="0000FF"/>
                  </a:solidFill>
                </a:rPr>
                <a:t>Fluss </a:t>
              </a:r>
              <a:r>
                <a:rPr lang="de-DE" altLang="de-DE" sz="1200" dirty="0" err="1">
                  <a:solidFill>
                    <a:srgbClr val="0000FF"/>
                  </a:solidFill>
                </a:rPr>
                <a:t>Gottleuba</a:t>
              </a:r>
              <a:endParaRPr lang="de-DE" altLang="de-DE" sz="1200" dirty="0">
                <a:solidFill>
                  <a:srgbClr val="0000FF"/>
                </a:solidFill>
              </a:endParaRPr>
            </a:p>
          </p:txBody>
        </p:sp>
      </p:grpSp>
    </p:spTree>
    <p:extLst>
      <p:ext uri="{BB962C8B-B14F-4D97-AF65-F5344CB8AC3E}">
        <p14:creationId xmlns:p14="http://schemas.microsoft.com/office/powerpoint/2010/main" val="176706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36</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1"/>
          <p:cNvSpPr txBox="1">
            <a:spLocks noGrp="1"/>
          </p:cNvSpPr>
          <p:nvPr>
            <p:ph type="title"/>
          </p:nvPr>
        </p:nvSpPr>
        <p:spPr>
          <a:xfrm>
            <a:off x="179512" y="1124744"/>
            <a:ext cx="6336704"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600" dirty="0" smtClean="0"/>
              <a:t>Ausblick auf 2019 – </a:t>
            </a:r>
            <a:r>
              <a:rPr lang="de-DE" sz="2600" dirty="0" err="1" smtClean="0"/>
              <a:t>Schurfarbeiten</a:t>
            </a:r>
            <a:r>
              <a:rPr lang="de-DE" sz="2600" dirty="0"/>
              <a:t> </a:t>
            </a:r>
            <a:r>
              <a:rPr lang="de-DE" sz="2600" dirty="0" smtClean="0"/>
              <a:t>im Bereich der Störungszone </a:t>
            </a:r>
            <a:r>
              <a:rPr lang="de-DE" sz="2600" dirty="0" err="1" smtClean="0"/>
              <a:t>Petrovice-Döbra</a:t>
            </a:r>
            <a:endParaRPr lang="de-DE" sz="2600" dirty="0"/>
          </a:p>
        </p:txBody>
      </p:sp>
      <p:sp>
        <p:nvSpPr>
          <p:cNvPr id="21" name="Text Box 64"/>
          <p:cNvSpPr txBox="1">
            <a:spLocks noChangeArrowheads="1"/>
          </p:cNvSpPr>
          <p:nvPr/>
        </p:nvSpPr>
        <p:spPr bwMode="auto">
          <a:xfrm>
            <a:off x="6000633" y="1772816"/>
            <a:ext cx="2819839" cy="1706159"/>
          </a:xfrm>
          <a:prstGeom prst="rect">
            <a:avLst/>
          </a:prstGeom>
          <a:solidFill>
            <a:schemeClr val="bg1"/>
          </a:solidFill>
          <a:ln w="9525">
            <a:noFill/>
            <a:miter lim="800000"/>
            <a:headEnd/>
            <a:tailEnd/>
          </a:ln>
        </p:spPr>
        <p:txBody>
          <a:bodyPr wrap="none" lIns="0" tIns="0" rIns="0" bIns="0" anchor="b"/>
          <a:lstStyle/>
          <a:p>
            <a:r>
              <a:rPr lang="de-DE" sz="2000" dirty="0" smtClean="0">
                <a:solidFill>
                  <a:srgbClr val="0C3A85"/>
                </a:solidFill>
              </a:rPr>
              <a:t>Berücksichtigung der </a:t>
            </a:r>
          </a:p>
          <a:p>
            <a:r>
              <a:rPr lang="de-DE" sz="2000" dirty="0" smtClean="0">
                <a:solidFill>
                  <a:srgbClr val="0C3A85"/>
                </a:solidFill>
              </a:rPr>
              <a:t>Trinkwasserschutzzonen</a:t>
            </a:r>
          </a:p>
          <a:p>
            <a:r>
              <a:rPr lang="de-DE" sz="2000" dirty="0" smtClean="0">
                <a:solidFill>
                  <a:srgbClr val="0C3A85"/>
                </a:solidFill>
              </a:rPr>
              <a:t> im Umfeld der </a:t>
            </a:r>
          </a:p>
          <a:p>
            <a:r>
              <a:rPr lang="de-DE" sz="2000" b="1" dirty="0" smtClean="0">
                <a:solidFill>
                  <a:srgbClr val="0C3A85"/>
                </a:solidFill>
              </a:rPr>
              <a:t>Trinkwassertalsperre </a:t>
            </a:r>
          </a:p>
          <a:p>
            <a:r>
              <a:rPr lang="de-DE" sz="2000" b="1" dirty="0" smtClean="0">
                <a:solidFill>
                  <a:srgbClr val="0C3A85"/>
                </a:solidFill>
              </a:rPr>
              <a:t>Bad </a:t>
            </a:r>
            <a:r>
              <a:rPr lang="de-DE" sz="2000" b="1" dirty="0" err="1" smtClean="0">
                <a:solidFill>
                  <a:srgbClr val="0C3A85"/>
                </a:solidFill>
              </a:rPr>
              <a:t>Gottleuba</a:t>
            </a:r>
            <a:endParaRPr lang="de-DE" sz="2000" b="1" dirty="0">
              <a:solidFill>
                <a:srgbClr val="0C3A85"/>
              </a:solidFill>
            </a:endParaRPr>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708" t="16800" r="21547" b="7089"/>
          <a:stretch/>
        </p:blipFill>
        <p:spPr bwMode="auto">
          <a:xfrm>
            <a:off x="6012233" y="3617913"/>
            <a:ext cx="23717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Ellipse 24"/>
          <p:cNvSpPr/>
          <p:nvPr/>
        </p:nvSpPr>
        <p:spPr>
          <a:xfrm rot="1485872">
            <a:off x="6794103" y="5080127"/>
            <a:ext cx="613578" cy="9088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p:cNvGrpSpPr/>
          <p:nvPr/>
        </p:nvGrpSpPr>
        <p:grpSpPr>
          <a:xfrm>
            <a:off x="318884" y="2060848"/>
            <a:ext cx="5405244" cy="4166915"/>
            <a:chOff x="1187450" y="1268413"/>
            <a:chExt cx="6284913" cy="4959350"/>
          </a:xfrm>
        </p:grpSpPr>
        <p:pic>
          <p:nvPicPr>
            <p:cNvPr id="11" name="Picture 3"/>
            <p:cNvPicPr>
              <a:picLocks noChangeAspect="1" noChangeArrowheads="1"/>
            </p:cNvPicPr>
            <p:nvPr/>
          </p:nvPicPr>
          <p:blipFill>
            <a:blip r:embed="rId3"/>
            <a:srcRect l="30560" t="13461" r="16217" b="10385"/>
            <a:stretch>
              <a:fillRect/>
            </a:stretch>
          </p:blipFill>
          <p:spPr bwMode="auto">
            <a:xfrm>
              <a:off x="1187450" y="1268413"/>
              <a:ext cx="6284913" cy="4860925"/>
            </a:xfrm>
            <a:prstGeom prst="rect">
              <a:avLst/>
            </a:prstGeom>
            <a:noFill/>
            <a:ln w="9525">
              <a:noFill/>
              <a:miter lim="800000"/>
              <a:headEnd/>
              <a:tailEnd/>
            </a:ln>
          </p:spPr>
        </p:pic>
        <p:pic>
          <p:nvPicPr>
            <p:cNvPr id="13" name="Picture 5"/>
            <p:cNvPicPr>
              <a:picLocks noChangeAspect="1" noChangeArrowheads="1"/>
            </p:cNvPicPr>
            <p:nvPr/>
          </p:nvPicPr>
          <p:blipFill>
            <a:blip r:embed="rId4"/>
            <a:srcRect l="30463" t="13811" r="16315" b="8498"/>
            <a:stretch>
              <a:fillRect/>
            </a:stretch>
          </p:blipFill>
          <p:spPr bwMode="auto">
            <a:xfrm>
              <a:off x="1187450" y="1268413"/>
              <a:ext cx="6284913" cy="4959350"/>
            </a:xfrm>
            <a:prstGeom prst="rect">
              <a:avLst/>
            </a:prstGeom>
            <a:noFill/>
            <a:ln w="9525">
              <a:noFill/>
              <a:miter lim="800000"/>
              <a:headEnd/>
              <a:tailEnd/>
            </a:ln>
          </p:spPr>
        </p:pic>
        <p:sp>
          <p:nvSpPr>
            <p:cNvPr id="14" name="Line 8"/>
            <p:cNvSpPr>
              <a:spLocks noChangeShapeType="1"/>
            </p:cNvSpPr>
            <p:nvPr/>
          </p:nvSpPr>
          <p:spPr bwMode="auto">
            <a:xfrm>
              <a:off x="2770188" y="2133600"/>
              <a:ext cx="3457575" cy="4032250"/>
            </a:xfrm>
            <a:prstGeom prst="line">
              <a:avLst/>
            </a:prstGeom>
            <a:noFill/>
            <a:ln w="76200">
              <a:solidFill>
                <a:srgbClr val="006751"/>
              </a:solidFill>
              <a:prstDash val="sysDot"/>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smtClean="0">
                <a:ln>
                  <a:noFill/>
                </a:ln>
                <a:solidFill>
                  <a:srgbClr val="333333"/>
                </a:solidFill>
                <a:effectLst/>
                <a:uLnTx/>
                <a:uFillTx/>
                <a:latin typeface="Arial" charset="0"/>
                <a:ea typeface="ＭＳ Ｐゴシック" pitchFamily="34" charset="-128"/>
                <a:cs typeface="Arial" charset="0"/>
              </a:endParaRPr>
            </a:p>
          </p:txBody>
        </p:sp>
        <p:sp>
          <p:nvSpPr>
            <p:cNvPr id="15" name="Text Box 9"/>
            <p:cNvSpPr txBox="1">
              <a:spLocks noChangeArrowheads="1"/>
            </p:cNvSpPr>
            <p:nvPr/>
          </p:nvSpPr>
          <p:spPr bwMode="auto">
            <a:xfrm>
              <a:off x="1835150" y="2492375"/>
              <a:ext cx="1358900" cy="457200"/>
            </a:xfrm>
            <a:prstGeom prst="rect">
              <a:avLst/>
            </a:prstGeom>
            <a:noFill/>
            <a:ln w="9525">
              <a:no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smtClean="0">
                  <a:ln>
                    <a:noFill/>
                  </a:ln>
                  <a:solidFill>
                    <a:srgbClr val="006751"/>
                  </a:solidFill>
                  <a:effectLst/>
                  <a:uLnTx/>
                  <a:uFillTx/>
                  <a:latin typeface="Arial" charset="0"/>
                  <a:ea typeface="ＭＳ Ｐゴシック" pitchFamily="34" charset="-128"/>
                  <a:cs typeface="Arial" charset="0"/>
                </a:rPr>
                <a:t>Struktur </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smtClean="0">
                  <a:ln>
                    <a:noFill/>
                  </a:ln>
                  <a:solidFill>
                    <a:srgbClr val="006751"/>
                  </a:solidFill>
                  <a:effectLst/>
                  <a:uLnTx/>
                  <a:uFillTx/>
                  <a:latin typeface="Arial" charset="0"/>
                  <a:ea typeface="ＭＳ Ｐゴシック" pitchFamily="34" charset="-128"/>
                  <a:cs typeface="Arial" charset="0"/>
                </a:rPr>
                <a:t>Petrovice-Döbra</a:t>
              </a:r>
            </a:p>
          </p:txBody>
        </p:sp>
      </p:grpSp>
      <p:cxnSp>
        <p:nvCxnSpPr>
          <p:cNvPr id="4" name="Gerade Verbindung 3"/>
          <p:cNvCxnSpPr/>
          <p:nvPr/>
        </p:nvCxnSpPr>
        <p:spPr>
          <a:xfrm flipV="1">
            <a:off x="1835696" y="2787790"/>
            <a:ext cx="792088" cy="152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V="1">
            <a:off x="2231740" y="3977575"/>
            <a:ext cx="396044" cy="50419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893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37</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1"/>
          <p:cNvSpPr txBox="1">
            <a:spLocks noGrp="1"/>
          </p:cNvSpPr>
          <p:nvPr>
            <p:ph type="title"/>
          </p:nvPr>
        </p:nvSpPr>
        <p:spPr>
          <a:xfrm>
            <a:off x="549686" y="1061123"/>
            <a:ext cx="6912768"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600"/>
              </a:spcBef>
              <a:spcAft>
                <a:spcPts val="600"/>
              </a:spcAft>
            </a:pPr>
            <a:r>
              <a:rPr lang="de-DE" sz="2400" dirty="0" smtClean="0"/>
              <a:t>Vorbreitende Arbeiten für das gemeinsame grenzübergreifende  3 –D Modell</a:t>
            </a:r>
            <a:endParaRPr lang="de-DE" sz="2400" dirty="0"/>
          </a:p>
        </p:txBody>
      </p:sp>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5" t="8953" r="3521" b="2268"/>
          <a:stretch/>
        </p:blipFill>
        <p:spPr bwMode="auto">
          <a:xfrm>
            <a:off x="549686" y="1781203"/>
            <a:ext cx="6398578" cy="451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2953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38</a:t>
            </a:fld>
            <a:endParaRPr lang="cs-CZ" dirty="0"/>
          </a:p>
        </p:txBody>
      </p:sp>
      <p:sp>
        <p:nvSpPr>
          <p:cNvPr id="6"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7" name="Titel 6"/>
          <p:cNvSpPr>
            <a:spLocks noGrp="1"/>
          </p:cNvSpPr>
          <p:nvPr>
            <p:ph type="title"/>
          </p:nvPr>
        </p:nvSpPr>
        <p:spPr>
          <a:xfrm>
            <a:off x="395536" y="1124744"/>
            <a:ext cx="3466728" cy="601231"/>
          </a:xfrm>
        </p:spPr>
        <p:txBody>
          <a:bodyPr>
            <a:normAutofit/>
          </a:bodyPr>
          <a:lstStyle/>
          <a:p>
            <a:pPr algn="l"/>
            <a:r>
              <a:rPr lang="de-DE" sz="2600" dirty="0" smtClean="0"/>
              <a:t>Öffentlichkeitsarbeit</a:t>
            </a:r>
            <a:endParaRPr lang="de-DE" sz="2600" dirty="0"/>
          </a:p>
        </p:txBody>
      </p:sp>
      <p:pic>
        <p:nvPicPr>
          <p:cNvPr id="6146" name="Picture 2" descr="G:\Abt10\Projekte\NBS_DD-Prag\2016-2020_INTERREG V\Aufgaben\Meilenstein 13\Projektfortschrittsbericht\DSCN036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88" t="7600" r="7895" b="12580"/>
          <a:stretch/>
        </p:blipFill>
        <p:spPr bwMode="auto">
          <a:xfrm>
            <a:off x="3251758" y="3392636"/>
            <a:ext cx="3667125" cy="26765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491" t="11659" r="15920" b="19575"/>
          <a:stretch/>
        </p:blipFill>
        <p:spPr bwMode="auto">
          <a:xfrm>
            <a:off x="539552" y="1988840"/>
            <a:ext cx="2712206" cy="308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94" t="11055" r="20760" b="29099"/>
          <a:stretch/>
        </p:blipFill>
        <p:spPr bwMode="auto">
          <a:xfrm>
            <a:off x="115602" y="2403109"/>
            <a:ext cx="3020455" cy="225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337886" y="5157192"/>
            <a:ext cx="2793954" cy="338554"/>
          </a:xfrm>
          <a:prstGeom prst="rect">
            <a:avLst/>
          </a:prstGeom>
        </p:spPr>
        <p:txBody>
          <a:bodyPr wrap="square">
            <a:spAutoFit/>
          </a:bodyPr>
          <a:lstStyle/>
          <a:p>
            <a:r>
              <a:rPr lang="de-DE" sz="1600" dirty="0" smtClean="0">
                <a:solidFill>
                  <a:srgbClr val="0C3A85"/>
                </a:solidFill>
              </a:rPr>
              <a:t>Internetseite des LfULG</a:t>
            </a:r>
            <a:endParaRPr lang="de-DE" sz="1600" dirty="0">
              <a:solidFill>
                <a:srgbClr val="0C3A85"/>
              </a:solidFill>
            </a:endParaRPr>
          </a:p>
        </p:txBody>
      </p:sp>
      <p:sp>
        <p:nvSpPr>
          <p:cNvPr id="9" name="Rechteck 8"/>
          <p:cNvSpPr/>
          <p:nvPr/>
        </p:nvSpPr>
        <p:spPr>
          <a:xfrm>
            <a:off x="3239976" y="2105809"/>
            <a:ext cx="2412144" cy="584775"/>
          </a:xfrm>
          <a:prstGeom prst="rect">
            <a:avLst/>
          </a:prstGeom>
        </p:spPr>
        <p:txBody>
          <a:bodyPr wrap="square">
            <a:spAutoFit/>
          </a:bodyPr>
          <a:lstStyle/>
          <a:p>
            <a:r>
              <a:rPr lang="de-DE" sz="1600" dirty="0" smtClean="0">
                <a:solidFill>
                  <a:srgbClr val="0C3A85"/>
                </a:solidFill>
              </a:rPr>
              <a:t>Ausstellung zum Projekt in Freiberg im Foyer</a:t>
            </a:r>
            <a:endParaRPr lang="de-DE" sz="1600" dirty="0">
              <a:solidFill>
                <a:srgbClr val="0C3A85"/>
              </a:solidFill>
            </a:endParaRPr>
          </a:p>
        </p:txBody>
      </p:sp>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67" r="12680"/>
          <a:stretch/>
        </p:blipFill>
        <p:spPr bwMode="auto">
          <a:xfrm>
            <a:off x="5658186" y="1093861"/>
            <a:ext cx="3237055" cy="243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a:xfrm>
            <a:off x="7452320" y="3532943"/>
            <a:ext cx="1152128" cy="338554"/>
          </a:xfrm>
          <a:prstGeom prst="rect">
            <a:avLst/>
          </a:prstGeom>
        </p:spPr>
        <p:txBody>
          <a:bodyPr wrap="square">
            <a:spAutoFit/>
          </a:bodyPr>
          <a:lstStyle/>
          <a:p>
            <a:r>
              <a:rPr lang="de-DE" sz="1600" dirty="0" smtClean="0">
                <a:solidFill>
                  <a:srgbClr val="0C3A85"/>
                </a:solidFill>
              </a:rPr>
              <a:t>Vorträge</a:t>
            </a:r>
            <a:endParaRPr lang="de-DE" sz="1600" dirty="0">
              <a:solidFill>
                <a:srgbClr val="0C3A85"/>
              </a:solidFill>
            </a:endParaRPr>
          </a:p>
        </p:txBody>
      </p:sp>
      <p:sp>
        <p:nvSpPr>
          <p:cNvPr id="13" name="Titel 6"/>
          <p:cNvSpPr txBox="1">
            <a:spLocks/>
          </p:cNvSpPr>
          <p:nvPr/>
        </p:nvSpPr>
        <p:spPr>
          <a:xfrm>
            <a:off x="3669364" y="1124744"/>
            <a:ext cx="1805272" cy="6012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r>
              <a:rPr lang="de-DE" sz="2600" dirty="0" err="1" smtClean="0">
                <a:solidFill>
                  <a:schemeClr val="accent3">
                    <a:lumMod val="75000"/>
                  </a:schemeClr>
                </a:solidFill>
              </a:rPr>
              <a:t>Publicita</a:t>
            </a:r>
            <a:endParaRPr lang="de-DE" sz="2600" dirty="0">
              <a:solidFill>
                <a:schemeClr val="accent3">
                  <a:lumMod val="75000"/>
                </a:schemeClr>
              </a:solidFill>
            </a:endParaRPr>
          </a:p>
        </p:txBody>
      </p:sp>
      <p:sp>
        <p:nvSpPr>
          <p:cNvPr id="14" name="Rechteck 13"/>
          <p:cNvSpPr/>
          <p:nvPr/>
        </p:nvSpPr>
        <p:spPr>
          <a:xfrm>
            <a:off x="337886" y="5478869"/>
            <a:ext cx="2793954" cy="338554"/>
          </a:xfrm>
          <a:prstGeom prst="rect">
            <a:avLst/>
          </a:prstGeom>
        </p:spPr>
        <p:txBody>
          <a:bodyPr wrap="square">
            <a:spAutoFit/>
          </a:bodyPr>
          <a:lstStyle/>
          <a:p>
            <a:r>
              <a:rPr lang="cs-CZ" sz="1600" dirty="0">
                <a:solidFill>
                  <a:schemeClr val="bg2">
                    <a:lumMod val="25000"/>
                  </a:schemeClr>
                </a:solidFill>
              </a:rPr>
              <a:t>Internetová stránka </a:t>
            </a:r>
            <a:r>
              <a:rPr lang="de-DE" sz="1600" dirty="0">
                <a:solidFill>
                  <a:schemeClr val="bg2">
                    <a:lumMod val="25000"/>
                  </a:schemeClr>
                </a:solidFill>
              </a:rPr>
              <a:t>LfULG</a:t>
            </a:r>
          </a:p>
        </p:txBody>
      </p:sp>
      <p:sp>
        <p:nvSpPr>
          <p:cNvPr id="15" name="Rechteck 14"/>
          <p:cNvSpPr/>
          <p:nvPr/>
        </p:nvSpPr>
        <p:spPr>
          <a:xfrm>
            <a:off x="3237801" y="2628201"/>
            <a:ext cx="2412144" cy="584775"/>
          </a:xfrm>
          <a:prstGeom prst="rect">
            <a:avLst/>
          </a:prstGeom>
        </p:spPr>
        <p:txBody>
          <a:bodyPr wrap="square">
            <a:spAutoFit/>
          </a:bodyPr>
          <a:lstStyle/>
          <a:p>
            <a:r>
              <a:rPr lang="cs-CZ" sz="1600" dirty="0">
                <a:solidFill>
                  <a:schemeClr val="bg2">
                    <a:lumMod val="25000"/>
                  </a:schemeClr>
                </a:solidFill>
              </a:rPr>
              <a:t>Výstava</a:t>
            </a:r>
            <a:r>
              <a:rPr lang="de-DE" sz="1600" dirty="0" smtClean="0">
                <a:solidFill>
                  <a:schemeClr val="bg2">
                    <a:lumMod val="25000"/>
                  </a:schemeClr>
                </a:solidFill>
              </a:rPr>
              <a:t> </a:t>
            </a:r>
            <a:r>
              <a:rPr lang="cs-CZ" sz="1600" dirty="0">
                <a:solidFill>
                  <a:schemeClr val="bg2">
                    <a:lumMod val="25000"/>
                  </a:schemeClr>
                </a:solidFill>
              </a:rPr>
              <a:t>k</a:t>
            </a:r>
            <a:r>
              <a:rPr lang="de-DE" sz="1600" dirty="0">
                <a:solidFill>
                  <a:schemeClr val="bg2">
                    <a:lumMod val="25000"/>
                  </a:schemeClr>
                </a:solidFill>
              </a:rPr>
              <a:t> </a:t>
            </a:r>
            <a:r>
              <a:rPr lang="cs-CZ" sz="1600" dirty="0">
                <a:solidFill>
                  <a:schemeClr val="bg2">
                    <a:lumMod val="25000"/>
                  </a:schemeClr>
                </a:solidFill>
              </a:rPr>
              <a:t>projektu ve</a:t>
            </a:r>
            <a:r>
              <a:rPr lang="de-DE" sz="1600" dirty="0">
                <a:solidFill>
                  <a:schemeClr val="bg2">
                    <a:lumMod val="25000"/>
                  </a:schemeClr>
                </a:solidFill>
              </a:rPr>
              <a:t> Freiberg</a:t>
            </a:r>
            <a:r>
              <a:rPr lang="cs-CZ" sz="1600" dirty="0">
                <a:solidFill>
                  <a:schemeClr val="bg2">
                    <a:lumMod val="25000"/>
                  </a:schemeClr>
                </a:solidFill>
              </a:rPr>
              <a:t>u</a:t>
            </a:r>
            <a:endParaRPr lang="de-DE" sz="1600" dirty="0">
              <a:solidFill>
                <a:schemeClr val="bg2">
                  <a:lumMod val="25000"/>
                </a:schemeClr>
              </a:solidFill>
            </a:endParaRPr>
          </a:p>
        </p:txBody>
      </p:sp>
      <p:sp>
        <p:nvSpPr>
          <p:cNvPr id="16" name="Rechteck 15"/>
          <p:cNvSpPr/>
          <p:nvPr/>
        </p:nvSpPr>
        <p:spPr>
          <a:xfrm>
            <a:off x="7452320" y="3882534"/>
            <a:ext cx="1152128" cy="338554"/>
          </a:xfrm>
          <a:prstGeom prst="rect">
            <a:avLst/>
          </a:prstGeom>
        </p:spPr>
        <p:txBody>
          <a:bodyPr wrap="square">
            <a:spAutoFit/>
          </a:bodyPr>
          <a:lstStyle/>
          <a:p>
            <a:r>
              <a:rPr lang="de-DE" sz="1600" dirty="0" err="1" smtClean="0">
                <a:solidFill>
                  <a:schemeClr val="bg2">
                    <a:lumMod val="25000"/>
                  </a:schemeClr>
                </a:solidFill>
              </a:rPr>
              <a:t>Presentace</a:t>
            </a:r>
            <a:endParaRPr lang="de-DE" sz="1600" dirty="0">
              <a:solidFill>
                <a:schemeClr val="bg2">
                  <a:lumMod val="25000"/>
                </a:schemeClr>
              </a:solidFill>
            </a:endParaRPr>
          </a:p>
        </p:txBody>
      </p:sp>
      <p:pic>
        <p:nvPicPr>
          <p:cNvPr id="1026" name="Picture 2" descr="C:\Users\sk7\Desktop\Öffentlichkeitsarbeit NBS\Lange Nacht der Wissenschaften\Fotos 2018\DSCN141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41" t="20359" b="12557"/>
          <a:stretch/>
        </p:blipFill>
        <p:spPr bwMode="auto">
          <a:xfrm>
            <a:off x="62521" y="1124744"/>
            <a:ext cx="8973975" cy="504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441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Effect transition="in" filter="fade">
                                      <p:cBhvr>
                                        <p:cTn id="9" dur="500"/>
                                        <p:tgtEl>
                                          <p:spTgt spid="614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arn(inVertical)">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barn(inVertical)">
                                      <p:cBhvr>
                                        <p:cTn id="22" dur="500"/>
                                        <p:tgtEl>
                                          <p:spTgt spid="20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1196752"/>
            <a:ext cx="8604448" cy="720080"/>
          </a:xfrm>
        </p:spPr>
        <p:txBody>
          <a:bodyPr>
            <a:noAutofit/>
          </a:bodyPr>
          <a:lstStyle/>
          <a:p>
            <a:pPr algn="l">
              <a:spcBef>
                <a:spcPts val="600"/>
              </a:spcBef>
              <a:spcAft>
                <a:spcPts val="600"/>
              </a:spcAft>
            </a:pPr>
            <a:r>
              <a:rPr lang="de-DE" sz="2600" dirty="0"/>
              <a:t>Herangehen bei der Datensammlung, - </a:t>
            </a:r>
            <a:r>
              <a:rPr lang="de-DE" sz="2600" dirty="0" err="1"/>
              <a:t>analyse</a:t>
            </a:r>
            <a:r>
              <a:rPr lang="de-DE" sz="2600" dirty="0" smtClean="0"/>
              <a:t>, </a:t>
            </a:r>
            <a:r>
              <a:rPr lang="de-DE" sz="2600" dirty="0"/>
              <a:t>-auswertung, </a:t>
            </a:r>
            <a:r>
              <a:rPr lang="de-DE" sz="2600" i="1" dirty="0" err="1">
                <a:solidFill>
                  <a:schemeClr val="accent3">
                    <a:lumMod val="75000"/>
                  </a:schemeClr>
                </a:solidFill>
              </a:rPr>
              <a:t>Stanovení</a:t>
            </a:r>
            <a:r>
              <a:rPr lang="de-DE" sz="2600" i="1" dirty="0">
                <a:solidFill>
                  <a:schemeClr val="accent3">
                    <a:lumMod val="75000"/>
                  </a:schemeClr>
                </a:solidFill>
              </a:rPr>
              <a:t> </a:t>
            </a:r>
            <a:r>
              <a:rPr lang="de-DE" sz="2600" i="1" dirty="0" err="1">
                <a:solidFill>
                  <a:schemeClr val="accent3">
                    <a:lumMod val="75000"/>
                  </a:schemeClr>
                </a:solidFill>
              </a:rPr>
              <a:t>kriterií</a:t>
            </a:r>
            <a:r>
              <a:rPr lang="de-DE" sz="2600" i="1" dirty="0">
                <a:solidFill>
                  <a:schemeClr val="accent3">
                    <a:lumMod val="75000"/>
                  </a:schemeClr>
                </a:solidFill>
              </a:rPr>
              <a:t> </a:t>
            </a:r>
            <a:r>
              <a:rPr lang="de-DE" sz="2600" i="1" dirty="0" err="1">
                <a:solidFill>
                  <a:schemeClr val="accent3">
                    <a:lumMod val="75000"/>
                  </a:schemeClr>
                </a:solidFill>
              </a:rPr>
              <a:t>sběr</a:t>
            </a:r>
            <a:r>
              <a:rPr lang="cs-CZ" sz="2600" i="1" dirty="0">
                <a:solidFill>
                  <a:schemeClr val="accent3">
                    <a:lumMod val="75000"/>
                  </a:schemeClr>
                </a:solidFill>
              </a:rPr>
              <a:t>u</a:t>
            </a:r>
            <a:r>
              <a:rPr lang="de-DE" sz="2600" i="1" dirty="0">
                <a:solidFill>
                  <a:schemeClr val="accent3">
                    <a:lumMod val="75000"/>
                  </a:schemeClr>
                </a:solidFill>
              </a:rPr>
              <a:t> </a:t>
            </a:r>
            <a:r>
              <a:rPr lang="de-DE" sz="2600" i="1" dirty="0" err="1">
                <a:solidFill>
                  <a:schemeClr val="accent3">
                    <a:lumMod val="75000"/>
                  </a:schemeClr>
                </a:solidFill>
              </a:rPr>
              <a:t>dat</a:t>
            </a:r>
            <a:r>
              <a:rPr lang="de-DE" sz="2600" i="1" dirty="0">
                <a:solidFill>
                  <a:schemeClr val="accent3">
                    <a:lumMod val="75000"/>
                  </a:schemeClr>
                </a:solidFill>
              </a:rPr>
              <a:t>, </a:t>
            </a:r>
            <a:r>
              <a:rPr lang="de-DE" sz="2600" i="1" dirty="0" err="1">
                <a:solidFill>
                  <a:schemeClr val="accent3">
                    <a:lumMod val="75000"/>
                  </a:schemeClr>
                </a:solidFill>
              </a:rPr>
              <a:t>jejich</a:t>
            </a:r>
            <a:r>
              <a:rPr lang="de-DE" sz="2600" i="1" dirty="0">
                <a:solidFill>
                  <a:schemeClr val="accent3">
                    <a:lumMod val="75000"/>
                  </a:schemeClr>
                </a:solidFill>
              </a:rPr>
              <a:t> </a:t>
            </a:r>
            <a:r>
              <a:rPr lang="de-DE" sz="2600" i="1" dirty="0" err="1">
                <a:solidFill>
                  <a:schemeClr val="accent3">
                    <a:lumMod val="75000"/>
                  </a:schemeClr>
                </a:solidFill>
              </a:rPr>
              <a:t>analýz</a:t>
            </a:r>
            <a:r>
              <a:rPr lang="cs-CZ" sz="2600" i="1" dirty="0">
                <a:solidFill>
                  <a:schemeClr val="accent3">
                    <a:lumMod val="75000"/>
                  </a:schemeClr>
                </a:solidFill>
              </a:rPr>
              <a:t>a</a:t>
            </a:r>
            <a:r>
              <a:rPr lang="de-DE" sz="2600" i="1" dirty="0">
                <a:solidFill>
                  <a:schemeClr val="accent3">
                    <a:lumMod val="75000"/>
                  </a:schemeClr>
                </a:solidFill>
              </a:rPr>
              <a:t> a </a:t>
            </a:r>
            <a:r>
              <a:rPr lang="de-DE" sz="2600" i="1" dirty="0" err="1">
                <a:solidFill>
                  <a:schemeClr val="accent3">
                    <a:lumMod val="75000"/>
                  </a:schemeClr>
                </a:solidFill>
              </a:rPr>
              <a:t>vyhodnocení</a:t>
            </a:r>
            <a:endParaRPr lang="de-DE" sz="2600" i="1" dirty="0">
              <a:solidFill>
                <a:schemeClr val="accent3">
                  <a:lumMod val="75000"/>
                </a:schemeClr>
              </a:solidFill>
            </a:endParaRPr>
          </a:p>
        </p:txBody>
      </p:sp>
      <p:sp>
        <p:nvSpPr>
          <p:cNvPr id="3" name="Foliennummernplatzhalter 2"/>
          <p:cNvSpPr>
            <a:spLocks noGrp="1"/>
          </p:cNvSpPr>
          <p:nvPr>
            <p:ph type="sldNum" sz="quarter" idx="12"/>
          </p:nvPr>
        </p:nvSpPr>
        <p:spPr/>
        <p:txBody>
          <a:bodyPr/>
          <a:lstStyle/>
          <a:p>
            <a:fld id="{AFFD920D-76EB-4803-BA36-0D7BE6A42E40}" type="slidenum">
              <a:rPr lang="cs-CZ" smtClean="0"/>
              <a:pPr/>
              <a:t>4</a:t>
            </a:fld>
            <a:endParaRPr lang="cs-CZ" dirty="0"/>
          </a:p>
        </p:txBody>
      </p:sp>
      <p:sp>
        <p:nvSpPr>
          <p:cNvPr id="4" name="Fußzeilenplatzhalter 3"/>
          <p:cNvSpPr>
            <a:spLocks noGrp="1"/>
          </p:cNvSpPr>
          <p:nvPr>
            <p:ph type="ftr" sz="quarter" idx="11"/>
          </p:nvPr>
        </p:nvSpPr>
        <p:spPr/>
        <p:txBody>
          <a:bodyPr/>
          <a:lstStyle/>
          <a:p>
            <a:r>
              <a:rPr lang="de-DE" smtClean="0"/>
              <a:t>Grenzüberschreitende Zusammenarbeit zur Entwicklung des Eisenbahnverkehrs Sachsen – Tschechien (Antragsnummer: 100283037)</a:t>
            </a:r>
            <a:endParaRPr lang="cs-CZ" dirty="0"/>
          </a:p>
        </p:txBody>
      </p:sp>
      <p:sp>
        <p:nvSpPr>
          <p:cNvPr id="5" name="Rechteck 4"/>
          <p:cNvSpPr/>
          <p:nvPr/>
        </p:nvSpPr>
        <p:spPr>
          <a:xfrm>
            <a:off x="323528" y="2174661"/>
            <a:ext cx="7776864" cy="3662541"/>
          </a:xfrm>
          <a:prstGeom prst="rect">
            <a:avLst/>
          </a:prstGeom>
        </p:spPr>
        <p:txBody>
          <a:bodyPr wrap="square">
            <a:spAutoFit/>
          </a:bodyPr>
          <a:lstStyle/>
          <a:p>
            <a:r>
              <a:rPr lang="cs-CZ" sz="2200" b="1" dirty="0" smtClean="0">
                <a:solidFill>
                  <a:srgbClr val="0C3A85"/>
                </a:solidFill>
              </a:rPr>
              <a:t>Recherche </a:t>
            </a:r>
            <a:r>
              <a:rPr lang="cs-CZ" sz="2200" b="1" dirty="0">
                <a:solidFill>
                  <a:srgbClr val="0C3A85"/>
                </a:solidFill>
              </a:rPr>
              <a:t>nach sämtlichen geologischen Unterlagen im LfULG für das Untersuchungsgebiet </a:t>
            </a:r>
            <a:r>
              <a:rPr lang="cs-CZ" sz="2200" b="1" dirty="0" smtClean="0">
                <a:solidFill>
                  <a:srgbClr val="0C3A85"/>
                </a:solidFill>
              </a:rPr>
              <a:t>anhand</a:t>
            </a:r>
            <a:r>
              <a:rPr lang="de-DE" sz="2200" b="1" dirty="0">
                <a:solidFill>
                  <a:srgbClr val="0C3A85"/>
                </a:solidFill>
              </a:rPr>
              <a:t> </a:t>
            </a:r>
            <a:r>
              <a:rPr lang="de-DE" sz="2300" b="1" dirty="0" smtClean="0">
                <a:solidFill>
                  <a:srgbClr val="0C3A85"/>
                </a:solidFill>
              </a:rPr>
              <a:t>/ </a:t>
            </a:r>
            <a:r>
              <a:rPr lang="cs-CZ" sz="2200" b="1" i="1" dirty="0">
                <a:solidFill>
                  <a:schemeClr val="bg2">
                    <a:lumMod val="25000"/>
                  </a:schemeClr>
                </a:solidFill>
              </a:rPr>
              <a:t>Rešerše všech geologických podkladů v LfULG pro zkoumanou oblast na základě</a:t>
            </a:r>
            <a:r>
              <a:rPr lang="cs-CZ" sz="2300" b="1" i="1" dirty="0" smtClean="0">
                <a:solidFill>
                  <a:schemeClr val="bg2">
                    <a:lumMod val="25000"/>
                  </a:schemeClr>
                </a:solidFill>
              </a:rPr>
              <a:t>:</a:t>
            </a:r>
            <a:endParaRPr lang="de-DE" sz="2300" b="1" i="1" dirty="0" smtClean="0">
              <a:solidFill>
                <a:schemeClr val="bg2">
                  <a:lumMod val="25000"/>
                </a:schemeClr>
              </a:solidFill>
            </a:endParaRPr>
          </a:p>
          <a:p>
            <a:pPr marL="285750" indent="-285750">
              <a:spcAft>
                <a:spcPts val="600"/>
              </a:spcAft>
              <a:buFont typeface="Arial" panose="020B0604020202020204" pitchFamily="34" charset="0"/>
              <a:buChar char="•"/>
            </a:pPr>
            <a:r>
              <a:rPr lang="cs-CZ" sz="2000" dirty="0" smtClean="0">
                <a:solidFill>
                  <a:srgbClr val="0C3A85"/>
                </a:solidFill>
              </a:rPr>
              <a:t>Archivdatenkatalog</a:t>
            </a:r>
            <a:r>
              <a:rPr lang="de-DE" sz="2000" dirty="0" smtClean="0">
                <a:solidFill>
                  <a:srgbClr val="0C3A85"/>
                </a:solidFill>
              </a:rPr>
              <a:t> / </a:t>
            </a:r>
            <a:r>
              <a:rPr lang="cs-CZ" sz="2000" i="1" dirty="0">
                <a:solidFill>
                  <a:schemeClr val="bg2">
                    <a:lumMod val="25000"/>
                  </a:schemeClr>
                </a:solidFill>
              </a:rPr>
              <a:t>Katalogu archivních údajů</a:t>
            </a:r>
            <a:endParaRPr lang="de-DE" sz="2000" i="1" dirty="0">
              <a:solidFill>
                <a:schemeClr val="bg2">
                  <a:lumMod val="25000"/>
                </a:schemeClr>
              </a:solidFill>
            </a:endParaRPr>
          </a:p>
          <a:p>
            <a:pPr marL="285750" indent="-285750">
              <a:spcAft>
                <a:spcPts val="600"/>
              </a:spcAft>
              <a:buFont typeface="Arial" panose="020B0604020202020204" pitchFamily="34" charset="0"/>
              <a:buChar char="•"/>
            </a:pPr>
            <a:r>
              <a:rPr lang="cs-CZ" sz="2000" dirty="0" smtClean="0">
                <a:solidFill>
                  <a:srgbClr val="0C3A85"/>
                </a:solidFill>
              </a:rPr>
              <a:t>Bibliothek</a:t>
            </a:r>
            <a:r>
              <a:rPr lang="de-DE" sz="2000" dirty="0" smtClean="0">
                <a:solidFill>
                  <a:srgbClr val="0C3A85"/>
                </a:solidFill>
              </a:rPr>
              <a:t> / </a:t>
            </a:r>
            <a:r>
              <a:rPr lang="cs-CZ" sz="2000" i="1" dirty="0">
                <a:solidFill>
                  <a:schemeClr val="bg2">
                    <a:lumMod val="25000"/>
                  </a:schemeClr>
                </a:solidFill>
              </a:rPr>
              <a:t>Knihovny</a:t>
            </a:r>
            <a:endParaRPr lang="de-DE" sz="2000" i="1" dirty="0">
              <a:solidFill>
                <a:schemeClr val="bg2">
                  <a:lumMod val="25000"/>
                </a:schemeClr>
              </a:solidFill>
            </a:endParaRPr>
          </a:p>
          <a:p>
            <a:pPr marL="285750" indent="-285750">
              <a:spcAft>
                <a:spcPts val="600"/>
              </a:spcAft>
              <a:buFont typeface="Arial" panose="020B0604020202020204" pitchFamily="34" charset="0"/>
              <a:buChar char="•"/>
            </a:pPr>
            <a:r>
              <a:rPr lang="cs-CZ" sz="2000" dirty="0" smtClean="0">
                <a:solidFill>
                  <a:srgbClr val="0C3A85"/>
                </a:solidFill>
              </a:rPr>
              <a:t>internen Arbeitsergebnissen</a:t>
            </a:r>
            <a:r>
              <a:rPr lang="de-DE" sz="2000" dirty="0" smtClean="0">
                <a:solidFill>
                  <a:srgbClr val="0C3A85"/>
                </a:solidFill>
              </a:rPr>
              <a:t> / </a:t>
            </a:r>
            <a:r>
              <a:rPr lang="cs-CZ" sz="2000" i="1" dirty="0">
                <a:solidFill>
                  <a:schemeClr val="bg2">
                    <a:lumMod val="25000"/>
                  </a:schemeClr>
                </a:solidFill>
              </a:rPr>
              <a:t>Interních pracovních výsledků</a:t>
            </a:r>
            <a:endParaRPr lang="de-DE" sz="2000" i="1" dirty="0">
              <a:solidFill>
                <a:schemeClr val="bg2">
                  <a:lumMod val="25000"/>
                </a:schemeClr>
              </a:solidFill>
            </a:endParaRPr>
          </a:p>
          <a:p>
            <a:pPr marL="285750" indent="-285750">
              <a:spcAft>
                <a:spcPts val="600"/>
              </a:spcAft>
              <a:buFont typeface="Arial" panose="020B0604020202020204" pitchFamily="34" charset="0"/>
              <a:buChar char="•"/>
            </a:pPr>
            <a:r>
              <a:rPr lang="cs-CZ" sz="2000" dirty="0" smtClean="0">
                <a:solidFill>
                  <a:srgbClr val="0C3A85"/>
                </a:solidFill>
              </a:rPr>
              <a:t>Kartenunterlagen </a:t>
            </a:r>
            <a:r>
              <a:rPr lang="de-DE" sz="2000" dirty="0" smtClean="0">
                <a:solidFill>
                  <a:srgbClr val="0C3A85"/>
                </a:solidFill>
              </a:rPr>
              <a:t> </a:t>
            </a:r>
            <a:r>
              <a:rPr lang="cs-CZ" sz="2000" dirty="0" smtClean="0">
                <a:solidFill>
                  <a:srgbClr val="0C3A85"/>
                </a:solidFill>
              </a:rPr>
              <a:t>(</a:t>
            </a:r>
            <a:r>
              <a:rPr lang="cs-CZ" sz="2000" dirty="0">
                <a:solidFill>
                  <a:srgbClr val="0C3A85"/>
                </a:solidFill>
              </a:rPr>
              <a:t>geologische Karten unterschiedlicher Formate und Zielstellungen</a:t>
            </a:r>
            <a:r>
              <a:rPr lang="cs-CZ" sz="2000" dirty="0" smtClean="0">
                <a:solidFill>
                  <a:srgbClr val="0C3A85"/>
                </a:solidFill>
              </a:rPr>
              <a:t>)</a:t>
            </a:r>
            <a:r>
              <a:rPr lang="de-DE" sz="2000" dirty="0" smtClean="0">
                <a:solidFill>
                  <a:srgbClr val="0C3A85"/>
                </a:solidFill>
              </a:rPr>
              <a:t> / </a:t>
            </a:r>
            <a:r>
              <a:rPr lang="cs-CZ" sz="2000" i="1" dirty="0">
                <a:solidFill>
                  <a:schemeClr val="bg2">
                    <a:lumMod val="25000"/>
                  </a:schemeClr>
                </a:solidFill>
              </a:rPr>
              <a:t>Mapových podkladů geologické mapy různých formátů a stanovisek</a:t>
            </a:r>
            <a:endParaRPr lang="de-DE" sz="2000" i="1" dirty="0">
              <a:solidFill>
                <a:schemeClr val="bg2">
                  <a:lumMod val="25000"/>
                </a:schemeClr>
              </a:solidFill>
            </a:endParaRPr>
          </a:p>
          <a:p>
            <a:pPr marL="285750" indent="-285750">
              <a:spcAft>
                <a:spcPts val="600"/>
              </a:spcAft>
              <a:buFont typeface="Arial" panose="020B0604020202020204" pitchFamily="34" charset="0"/>
              <a:buChar char="•"/>
            </a:pPr>
            <a:r>
              <a:rPr lang="cs-CZ" sz="2000" dirty="0" smtClean="0">
                <a:solidFill>
                  <a:srgbClr val="0C3A85"/>
                </a:solidFill>
              </a:rPr>
              <a:t>Ergebnissen anderer Projekte </a:t>
            </a:r>
            <a:r>
              <a:rPr lang="de-DE" sz="2000" dirty="0" smtClean="0">
                <a:solidFill>
                  <a:srgbClr val="0C3A85"/>
                </a:solidFill>
              </a:rPr>
              <a:t>/ </a:t>
            </a:r>
            <a:r>
              <a:rPr lang="cs-CZ" sz="2000" i="1" dirty="0">
                <a:solidFill>
                  <a:schemeClr val="bg2">
                    <a:lumMod val="25000"/>
                  </a:schemeClr>
                </a:solidFill>
              </a:rPr>
              <a:t>Výsledků jiných </a:t>
            </a:r>
            <a:r>
              <a:rPr lang="cs-CZ" sz="2000" i="1" dirty="0" smtClean="0">
                <a:solidFill>
                  <a:schemeClr val="bg2">
                    <a:lumMod val="25000"/>
                  </a:schemeClr>
                </a:solidFill>
              </a:rPr>
              <a:t>projektů</a:t>
            </a:r>
            <a:endParaRPr lang="de-DE" sz="2000" dirty="0">
              <a:solidFill>
                <a:schemeClr val="bg2">
                  <a:lumMod val="25000"/>
                </a:schemeClr>
              </a:solidFill>
            </a:endParaRPr>
          </a:p>
        </p:txBody>
      </p:sp>
    </p:spTree>
    <p:extLst>
      <p:ext uri="{BB962C8B-B14F-4D97-AF65-F5344CB8AC3E}">
        <p14:creationId xmlns:p14="http://schemas.microsoft.com/office/powerpoint/2010/main" val="1531546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9357" y="1844824"/>
            <a:ext cx="8496944" cy="4464496"/>
          </a:xfrm>
        </p:spPr>
        <p:txBody>
          <a:bodyPr>
            <a:noAutofit/>
          </a:bodyPr>
          <a:lstStyle/>
          <a:p>
            <a:pPr algn="l" defTabSz="444500">
              <a:spcBef>
                <a:spcPts val="0"/>
              </a:spcBef>
            </a:pPr>
            <a:r>
              <a:rPr lang="de-DE" sz="2200" b="1" dirty="0" smtClean="0">
                <a:solidFill>
                  <a:srgbClr val="0C3A85"/>
                </a:solidFill>
              </a:rPr>
              <a:t>Analyse </a:t>
            </a:r>
            <a:r>
              <a:rPr lang="cs-CZ" sz="2200" b="1" dirty="0">
                <a:solidFill>
                  <a:srgbClr val="0C3A85"/>
                </a:solidFill>
              </a:rPr>
              <a:t>der recherchierten Unterlagen nach</a:t>
            </a:r>
            <a:r>
              <a:rPr lang="de-DE" sz="2200" b="1" dirty="0">
                <a:solidFill>
                  <a:srgbClr val="0C3A85"/>
                </a:solidFill>
              </a:rPr>
              <a:t>/ </a:t>
            </a:r>
            <a:br>
              <a:rPr lang="de-DE" sz="2200" b="1" dirty="0">
                <a:solidFill>
                  <a:srgbClr val="0C3A85"/>
                </a:solidFill>
              </a:rPr>
            </a:br>
            <a:r>
              <a:rPr lang="cs-CZ" sz="2200" b="1" dirty="0">
                <a:solidFill>
                  <a:srgbClr val="EEECE1">
                    <a:lumMod val="25000"/>
                  </a:srgbClr>
                </a:solidFill>
              </a:rPr>
              <a:t>Analýza získaných podkladů dle</a:t>
            </a:r>
            <a:r>
              <a:rPr lang="de-DE" sz="2200" b="1" dirty="0">
                <a:solidFill>
                  <a:srgbClr val="0C3A85"/>
                </a:solidFill>
              </a:rPr>
              <a:t/>
            </a:r>
            <a:br>
              <a:rPr lang="de-DE" sz="2200" b="1" dirty="0">
                <a:solidFill>
                  <a:srgbClr val="0C3A85"/>
                </a:solidFill>
              </a:rPr>
            </a:br>
            <a:r>
              <a:rPr lang="de-DE" sz="2200" b="1" dirty="0">
                <a:solidFill>
                  <a:srgbClr val="0C3A85"/>
                </a:solidFill>
                <a:sym typeface="Wingdings" panose="05000000000000000000" pitchFamily="2" charset="2"/>
              </a:rPr>
              <a:t> </a:t>
            </a:r>
            <a:r>
              <a:rPr lang="cs-CZ" sz="2200" dirty="0">
                <a:solidFill>
                  <a:srgbClr val="0C3A85"/>
                </a:solidFill>
              </a:rPr>
              <a:t>geologischen Inhalten (Fachgebiete, Besonderheiten) </a:t>
            </a:r>
            <a:r>
              <a:rPr lang="de-DE" sz="2200" dirty="0">
                <a:solidFill>
                  <a:srgbClr val="0C3A85"/>
                </a:solidFill>
              </a:rPr>
              <a:t>/</a:t>
            </a:r>
            <a:br>
              <a:rPr lang="de-DE" sz="2200" dirty="0">
                <a:solidFill>
                  <a:srgbClr val="0C3A85"/>
                </a:solidFill>
              </a:rPr>
            </a:br>
            <a:r>
              <a:rPr lang="de-DE" sz="2200" dirty="0">
                <a:solidFill>
                  <a:srgbClr val="0C3A85"/>
                </a:solidFill>
                <a:sym typeface="Wingdings" panose="05000000000000000000" pitchFamily="2" charset="2"/>
              </a:rPr>
              <a:t>      </a:t>
            </a:r>
            <a:r>
              <a:rPr lang="cs-CZ" sz="2200" i="1" dirty="0">
                <a:solidFill>
                  <a:srgbClr val="EEECE1">
                    <a:lumMod val="25000"/>
                  </a:srgbClr>
                </a:solidFill>
              </a:rPr>
              <a:t>geologických obsahů (odbornost, odlišnost) </a:t>
            </a:r>
            <a:r>
              <a:rPr lang="de-DE" sz="2200" dirty="0">
                <a:solidFill>
                  <a:srgbClr val="EEECE1">
                    <a:lumMod val="25000"/>
                  </a:srgbClr>
                </a:solidFill>
              </a:rPr>
              <a:t/>
            </a:r>
            <a:br>
              <a:rPr lang="de-DE" sz="2200" dirty="0">
                <a:solidFill>
                  <a:srgbClr val="EEECE1">
                    <a:lumMod val="25000"/>
                  </a:srgbClr>
                </a:solidFill>
              </a:rPr>
            </a:br>
            <a:r>
              <a:rPr lang="de-DE" sz="2200" dirty="0" smtClean="0">
                <a:solidFill>
                  <a:srgbClr val="0C3A85"/>
                </a:solidFill>
              </a:rPr>
              <a:t/>
            </a:r>
            <a:br>
              <a:rPr lang="de-DE" sz="2200" dirty="0" smtClean="0">
                <a:solidFill>
                  <a:srgbClr val="0C3A85"/>
                </a:solidFill>
              </a:rPr>
            </a:br>
            <a:r>
              <a:rPr lang="de-DE" sz="2200" b="1" dirty="0" smtClean="0">
                <a:solidFill>
                  <a:srgbClr val="0C3A85"/>
                </a:solidFill>
              </a:rPr>
              <a:t>Z</a:t>
            </a:r>
            <a:r>
              <a:rPr lang="cs-CZ" sz="2200" b="1" dirty="0">
                <a:solidFill>
                  <a:srgbClr val="0C3A85"/>
                </a:solidFill>
              </a:rPr>
              <a:t>usammenfassung der Ergebnisse in einer Tabelle</a:t>
            </a:r>
            <a:r>
              <a:rPr lang="de-DE" sz="2200" b="1" dirty="0">
                <a:solidFill>
                  <a:srgbClr val="0C3A85"/>
                </a:solidFill>
              </a:rPr>
              <a:t> / </a:t>
            </a:r>
            <a:br>
              <a:rPr lang="de-DE" sz="2200" b="1" dirty="0">
                <a:solidFill>
                  <a:srgbClr val="0C3A85"/>
                </a:solidFill>
              </a:rPr>
            </a:br>
            <a:r>
              <a:rPr lang="de-DE" sz="2200" b="1" i="1" dirty="0">
                <a:solidFill>
                  <a:srgbClr val="0C3A85"/>
                </a:solidFill>
              </a:rPr>
              <a:t>S</a:t>
            </a:r>
            <a:r>
              <a:rPr lang="cs-CZ" sz="2200" b="1" i="1" dirty="0">
                <a:solidFill>
                  <a:srgbClr val="0C3A85"/>
                </a:solidFill>
              </a:rPr>
              <a:t>hrnutí výsledků do tabulky </a:t>
            </a:r>
            <a:r>
              <a:rPr lang="de-DE" sz="2200" b="1" dirty="0">
                <a:solidFill>
                  <a:srgbClr val="0C3A85"/>
                </a:solidFill>
              </a:rPr>
              <a:t/>
            </a:r>
            <a:br>
              <a:rPr lang="de-DE" sz="2200" b="1" dirty="0">
                <a:solidFill>
                  <a:srgbClr val="0C3A85"/>
                </a:solidFill>
              </a:rPr>
            </a:br>
            <a:r>
              <a:rPr lang="de-DE" sz="2200" b="1" dirty="0">
                <a:solidFill>
                  <a:srgbClr val="0C3A85"/>
                </a:solidFill>
                <a:sym typeface="Wingdings" panose="05000000000000000000" pitchFamily="2" charset="2"/>
              </a:rPr>
              <a:t> </a:t>
            </a:r>
            <a:r>
              <a:rPr lang="cs-CZ" sz="2200" dirty="0">
                <a:solidFill>
                  <a:srgbClr val="0C3A85"/>
                </a:solidFill>
              </a:rPr>
              <a:t>mit Angaben zur Verfügbarkeit</a:t>
            </a:r>
            <a:r>
              <a:rPr lang="de-DE" sz="2200" dirty="0">
                <a:solidFill>
                  <a:srgbClr val="0C3A85"/>
                </a:solidFill>
              </a:rPr>
              <a:t> und zum </a:t>
            </a:r>
            <a:r>
              <a:rPr lang="cs-CZ" sz="2200" dirty="0">
                <a:solidFill>
                  <a:srgbClr val="0C3A85"/>
                </a:solidFill>
              </a:rPr>
              <a:t>Fundort </a:t>
            </a:r>
            <a:r>
              <a:rPr lang="de-DE" sz="2200" dirty="0">
                <a:solidFill>
                  <a:srgbClr val="0C3A85"/>
                </a:solidFill>
              </a:rPr>
              <a:t>/ </a:t>
            </a:r>
            <a:br>
              <a:rPr lang="de-DE" sz="2200" dirty="0">
                <a:solidFill>
                  <a:srgbClr val="0C3A85"/>
                </a:solidFill>
              </a:rPr>
            </a:br>
            <a:r>
              <a:rPr lang="de-DE" sz="2200" dirty="0">
                <a:solidFill>
                  <a:srgbClr val="0C3A85"/>
                </a:solidFill>
              </a:rPr>
              <a:t>     </a:t>
            </a:r>
            <a:r>
              <a:rPr lang="de-DE" sz="2000" b="1" dirty="0">
                <a:solidFill>
                  <a:srgbClr val="0C3A85"/>
                </a:solidFill>
                <a:sym typeface="Wingdings" panose="05000000000000000000" pitchFamily="2" charset="2"/>
              </a:rPr>
              <a:t> </a:t>
            </a:r>
            <a:r>
              <a:rPr lang="cs-CZ" sz="2200" i="1" dirty="0">
                <a:solidFill>
                  <a:srgbClr val="EEECE1">
                    <a:lumMod val="25000"/>
                  </a:srgbClr>
                </a:solidFill>
              </a:rPr>
              <a:t>s údaji o dostupnosti  a o nalezišti </a:t>
            </a:r>
            <a:r>
              <a:rPr lang="de-DE" sz="2200" dirty="0">
                <a:solidFill>
                  <a:srgbClr val="EEECE1">
                    <a:lumMod val="25000"/>
                  </a:srgbClr>
                </a:solidFill>
              </a:rPr>
              <a:t/>
            </a:r>
            <a:br>
              <a:rPr lang="de-DE" sz="2200" dirty="0">
                <a:solidFill>
                  <a:srgbClr val="EEECE1">
                    <a:lumMod val="25000"/>
                  </a:srgbClr>
                </a:solidFill>
              </a:rPr>
            </a:br>
            <a:r>
              <a:rPr lang="de-DE" sz="2200" dirty="0">
                <a:solidFill>
                  <a:srgbClr val="0C3A85"/>
                </a:solidFill>
                <a:sym typeface="Wingdings" panose="05000000000000000000" pitchFamily="2" charset="2"/>
              </a:rPr>
              <a:t> </a:t>
            </a:r>
            <a:r>
              <a:rPr lang="cs-CZ" sz="2200" dirty="0">
                <a:solidFill>
                  <a:srgbClr val="0C3A85"/>
                </a:solidFill>
              </a:rPr>
              <a:t>Charakterisierung nach maßgeblichen geologischen Inhalten </a:t>
            </a:r>
            <a:r>
              <a:rPr lang="de-DE" sz="2200" dirty="0">
                <a:solidFill>
                  <a:srgbClr val="0C3A85"/>
                </a:solidFill>
              </a:rPr>
              <a:t>      	mittels </a:t>
            </a:r>
            <a:r>
              <a:rPr lang="cs-CZ" sz="2200" dirty="0">
                <a:solidFill>
                  <a:srgbClr val="0C3A85"/>
                </a:solidFill>
              </a:rPr>
              <a:t>Kurzbezeichungen zum schnelleren Wiederfinden</a:t>
            </a:r>
            <a:r>
              <a:rPr lang="de-DE" sz="2200" dirty="0">
                <a:solidFill>
                  <a:srgbClr val="0C3A85"/>
                </a:solidFill>
              </a:rPr>
              <a:t> /</a:t>
            </a:r>
            <a:br>
              <a:rPr lang="de-DE" sz="2200" dirty="0">
                <a:solidFill>
                  <a:srgbClr val="0C3A85"/>
                </a:solidFill>
              </a:rPr>
            </a:br>
            <a:r>
              <a:rPr lang="de-DE" sz="2200" dirty="0">
                <a:solidFill>
                  <a:srgbClr val="0C3A85"/>
                </a:solidFill>
              </a:rPr>
              <a:t>	</a:t>
            </a:r>
            <a:r>
              <a:rPr lang="cs-CZ" sz="2200" i="1" dirty="0">
                <a:solidFill>
                  <a:srgbClr val="EEECE1">
                    <a:lumMod val="25000"/>
                  </a:srgbClr>
                </a:solidFill>
                <a:sym typeface="Wingdings" panose="05000000000000000000" pitchFamily="2" charset="2"/>
              </a:rPr>
              <a:t>charakteristickcých</a:t>
            </a:r>
            <a:r>
              <a:rPr lang="cs-CZ" sz="2200" dirty="0">
                <a:solidFill>
                  <a:srgbClr val="EEECE1">
                    <a:lumMod val="25000"/>
                  </a:srgbClr>
                </a:solidFill>
                <a:sym typeface="Wingdings" panose="05000000000000000000" pitchFamily="2" charset="2"/>
              </a:rPr>
              <a:t> </a:t>
            </a:r>
            <a:r>
              <a:rPr lang="cs-CZ" sz="2200" i="1" dirty="0">
                <a:solidFill>
                  <a:srgbClr val="EEECE1">
                    <a:lumMod val="25000"/>
                  </a:srgbClr>
                </a:solidFill>
                <a:sym typeface="Wingdings" panose="05000000000000000000" pitchFamily="2" charset="2"/>
              </a:rPr>
              <a:t>geologických obsahů pomocí krátkých popisků </a:t>
            </a:r>
            <a:r>
              <a:rPr lang="de-DE" sz="2200" i="1" dirty="0" smtClean="0">
                <a:solidFill>
                  <a:srgbClr val="EEECE1">
                    <a:lumMod val="25000"/>
                  </a:srgbClr>
                </a:solidFill>
                <a:sym typeface="Wingdings" panose="05000000000000000000" pitchFamily="2" charset="2"/>
              </a:rPr>
              <a:t>          	</a:t>
            </a:r>
            <a:r>
              <a:rPr lang="cs-CZ" sz="2200" i="1" dirty="0" smtClean="0">
                <a:solidFill>
                  <a:srgbClr val="EEECE1">
                    <a:lumMod val="25000"/>
                  </a:srgbClr>
                </a:solidFill>
                <a:sym typeface="Wingdings" panose="05000000000000000000" pitchFamily="2" charset="2"/>
              </a:rPr>
              <a:t>(pro </a:t>
            </a:r>
            <a:r>
              <a:rPr lang="cs-CZ" sz="2200" i="1" dirty="0">
                <a:solidFill>
                  <a:srgbClr val="EEECE1">
                    <a:lumMod val="25000"/>
                  </a:srgbClr>
                </a:solidFill>
                <a:sym typeface="Wingdings" panose="05000000000000000000" pitchFamily="2" charset="2"/>
              </a:rPr>
              <a:t>rychlejší vyhledání</a:t>
            </a:r>
            <a:r>
              <a:rPr lang="cs-CZ" sz="2200" i="1" dirty="0" smtClean="0">
                <a:solidFill>
                  <a:srgbClr val="EEECE1">
                    <a:lumMod val="25000"/>
                  </a:srgbClr>
                </a:solidFill>
                <a:sym typeface="Wingdings" panose="05000000000000000000" pitchFamily="2" charset="2"/>
              </a:rPr>
              <a:t>)</a:t>
            </a:r>
            <a:r>
              <a:rPr lang="de-DE" sz="2200" i="1" dirty="0" smtClean="0">
                <a:solidFill>
                  <a:srgbClr val="EEECE1">
                    <a:lumMod val="25000"/>
                  </a:srgbClr>
                </a:solidFill>
                <a:sym typeface="Wingdings" panose="05000000000000000000" pitchFamily="2" charset="2"/>
              </a:rPr>
              <a:t> </a:t>
            </a:r>
            <a:endParaRPr lang="de-DE" sz="2200" dirty="0">
              <a:solidFill>
                <a:schemeClr val="bg2">
                  <a:lumMod val="25000"/>
                </a:schemeClr>
              </a:solidFill>
            </a:endParaRPr>
          </a:p>
        </p:txBody>
      </p:sp>
      <p:sp>
        <p:nvSpPr>
          <p:cNvPr id="3" name="Foliennummernplatzhalter 2"/>
          <p:cNvSpPr>
            <a:spLocks noGrp="1"/>
          </p:cNvSpPr>
          <p:nvPr>
            <p:ph type="sldNum" sz="quarter" idx="12"/>
          </p:nvPr>
        </p:nvSpPr>
        <p:spPr/>
        <p:txBody>
          <a:bodyPr/>
          <a:lstStyle/>
          <a:p>
            <a:fld id="{AFFD920D-76EB-4803-BA36-0D7BE6A42E40}" type="slidenum">
              <a:rPr lang="cs-CZ" smtClean="0"/>
              <a:pPr/>
              <a:t>5</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13" name="Titel 1"/>
          <p:cNvSpPr txBox="1">
            <a:spLocks/>
          </p:cNvSpPr>
          <p:nvPr/>
        </p:nvSpPr>
        <p:spPr>
          <a:xfrm>
            <a:off x="288032" y="980728"/>
            <a:ext cx="8604448"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300"/>
              </a:spcBef>
              <a:spcAft>
                <a:spcPts val="300"/>
              </a:spcAft>
            </a:pPr>
            <a:r>
              <a:rPr lang="de-DE" sz="2600" dirty="0" smtClean="0"/>
              <a:t>Herangehen bei der Datensammlung, - </a:t>
            </a:r>
            <a:r>
              <a:rPr lang="de-DE" sz="2600" dirty="0" err="1" smtClean="0"/>
              <a:t>analyse</a:t>
            </a:r>
            <a:r>
              <a:rPr lang="de-DE" sz="2600" dirty="0"/>
              <a:t>, -auswertung / </a:t>
            </a:r>
            <a:r>
              <a:rPr lang="de-DE" sz="2600" i="1" dirty="0" err="1">
                <a:solidFill>
                  <a:schemeClr val="accent3">
                    <a:lumMod val="75000"/>
                  </a:schemeClr>
                </a:solidFill>
              </a:rPr>
              <a:t>Stanovení</a:t>
            </a:r>
            <a:r>
              <a:rPr lang="de-DE" sz="2600" i="1" dirty="0">
                <a:solidFill>
                  <a:schemeClr val="accent3">
                    <a:lumMod val="75000"/>
                  </a:schemeClr>
                </a:solidFill>
              </a:rPr>
              <a:t> </a:t>
            </a:r>
            <a:r>
              <a:rPr lang="de-DE" sz="2600" i="1" dirty="0" err="1">
                <a:solidFill>
                  <a:schemeClr val="accent3">
                    <a:lumMod val="75000"/>
                  </a:schemeClr>
                </a:solidFill>
              </a:rPr>
              <a:t>kriterií</a:t>
            </a:r>
            <a:r>
              <a:rPr lang="de-DE" sz="2600" i="1" dirty="0">
                <a:solidFill>
                  <a:schemeClr val="accent3">
                    <a:lumMod val="75000"/>
                  </a:schemeClr>
                </a:solidFill>
              </a:rPr>
              <a:t> </a:t>
            </a:r>
            <a:r>
              <a:rPr lang="de-DE" sz="2600" i="1" dirty="0" err="1">
                <a:solidFill>
                  <a:schemeClr val="accent3">
                    <a:lumMod val="75000"/>
                  </a:schemeClr>
                </a:solidFill>
              </a:rPr>
              <a:t>sběr</a:t>
            </a:r>
            <a:r>
              <a:rPr lang="de-DE" sz="2600" i="1" dirty="0">
                <a:solidFill>
                  <a:schemeClr val="accent3">
                    <a:lumMod val="75000"/>
                  </a:schemeClr>
                </a:solidFill>
              </a:rPr>
              <a:t> </a:t>
            </a:r>
            <a:r>
              <a:rPr lang="de-DE" sz="2600" i="1" dirty="0" err="1">
                <a:solidFill>
                  <a:schemeClr val="accent3">
                    <a:lumMod val="75000"/>
                  </a:schemeClr>
                </a:solidFill>
              </a:rPr>
              <a:t>dat</a:t>
            </a:r>
            <a:r>
              <a:rPr lang="de-DE" sz="2600" i="1" dirty="0">
                <a:solidFill>
                  <a:schemeClr val="accent3">
                    <a:lumMod val="75000"/>
                  </a:schemeClr>
                </a:solidFill>
              </a:rPr>
              <a:t>, </a:t>
            </a:r>
            <a:r>
              <a:rPr lang="de-DE" sz="2600" i="1" dirty="0" err="1">
                <a:solidFill>
                  <a:schemeClr val="accent3">
                    <a:lumMod val="75000"/>
                  </a:schemeClr>
                </a:solidFill>
              </a:rPr>
              <a:t>jejich</a:t>
            </a:r>
            <a:r>
              <a:rPr lang="de-DE" sz="2600" i="1" dirty="0">
                <a:solidFill>
                  <a:schemeClr val="accent3">
                    <a:lumMod val="75000"/>
                  </a:schemeClr>
                </a:solidFill>
              </a:rPr>
              <a:t> </a:t>
            </a:r>
            <a:r>
              <a:rPr lang="de-DE" sz="2600" i="1" dirty="0" err="1">
                <a:solidFill>
                  <a:schemeClr val="accent3">
                    <a:lumMod val="75000"/>
                  </a:schemeClr>
                </a:solidFill>
              </a:rPr>
              <a:t>analýz</a:t>
            </a:r>
            <a:r>
              <a:rPr lang="cs-CZ" sz="2600" i="1" dirty="0">
                <a:solidFill>
                  <a:schemeClr val="accent3">
                    <a:lumMod val="75000"/>
                  </a:schemeClr>
                </a:solidFill>
              </a:rPr>
              <a:t>a</a:t>
            </a:r>
            <a:r>
              <a:rPr lang="de-DE" sz="2600" i="1" dirty="0">
                <a:solidFill>
                  <a:schemeClr val="accent3">
                    <a:lumMod val="75000"/>
                  </a:schemeClr>
                </a:solidFill>
              </a:rPr>
              <a:t> a </a:t>
            </a:r>
            <a:r>
              <a:rPr lang="de-DE" sz="2600" i="1" dirty="0" err="1" smtClean="0">
                <a:solidFill>
                  <a:schemeClr val="accent3">
                    <a:lumMod val="75000"/>
                  </a:schemeClr>
                </a:solidFill>
              </a:rPr>
              <a:t>vyhodnocení</a:t>
            </a:r>
            <a:endParaRPr lang="de-DE" sz="2600" i="1" dirty="0">
              <a:solidFill>
                <a:schemeClr val="accent3">
                  <a:lumMod val="75000"/>
                </a:schemeClr>
              </a:solidFill>
            </a:endParaRPr>
          </a:p>
        </p:txBody>
      </p:sp>
    </p:spTree>
    <p:extLst>
      <p:ext uri="{BB962C8B-B14F-4D97-AF65-F5344CB8AC3E}">
        <p14:creationId xmlns:p14="http://schemas.microsoft.com/office/powerpoint/2010/main" val="837816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6</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13" name="Titel 1"/>
          <p:cNvSpPr txBox="1">
            <a:spLocks/>
          </p:cNvSpPr>
          <p:nvPr/>
        </p:nvSpPr>
        <p:spPr>
          <a:xfrm>
            <a:off x="288032" y="908720"/>
            <a:ext cx="838842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0"/>
              </a:spcBef>
            </a:pPr>
            <a:r>
              <a:rPr lang="de-DE" sz="2400" dirty="0">
                <a:solidFill>
                  <a:srgbClr val="0C3A85"/>
                </a:solidFill>
              </a:rPr>
              <a:t>Zusammenfassung der Ergebnisse in einer Tabelle / </a:t>
            </a:r>
            <a:endParaRPr lang="de-DE" sz="2400" dirty="0" smtClean="0">
              <a:solidFill>
                <a:srgbClr val="0C3A85"/>
              </a:solidFill>
            </a:endParaRPr>
          </a:p>
          <a:p>
            <a:pPr algn="l">
              <a:spcBef>
                <a:spcPts val="0"/>
              </a:spcBef>
            </a:pPr>
            <a:r>
              <a:rPr lang="de-DE" sz="2400" i="1" dirty="0" err="1" smtClean="0">
                <a:solidFill>
                  <a:schemeClr val="bg2">
                    <a:lumMod val="25000"/>
                  </a:schemeClr>
                </a:solidFill>
              </a:rPr>
              <a:t>Shrnutí</a:t>
            </a:r>
            <a:r>
              <a:rPr lang="de-DE" sz="2400" i="1" dirty="0" smtClean="0">
                <a:solidFill>
                  <a:schemeClr val="bg2">
                    <a:lumMod val="25000"/>
                  </a:schemeClr>
                </a:solidFill>
              </a:rPr>
              <a:t> </a:t>
            </a:r>
            <a:r>
              <a:rPr lang="de-DE" sz="2400" i="1" dirty="0" err="1">
                <a:solidFill>
                  <a:schemeClr val="bg2">
                    <a:lumMod val="25000"/>
                  </a:schemeClr>
                </a:solidFill>
              </a:rPr>
              <a:t>výsledků</a:t>
            </a:r>
            <a:r>
              <a:rPr lang="de-DE" sz="2400" i="1" dirty="0">
                <a:solidFill>
                  <a:schemeClr val="bg2">
                    <a:lumMod val="25000"/>
                  </a:schemeClr>
                </a:solidFill>
              </a:rPr>
              <a:t> do </a:t>
            </a:r>
            <a:r>
              <a:rPr lang="de-DE" sz="2400" i="1" dirty="0" err="1">
                <a:solidFill>
                  <a:schemeClr val="bg2">
                    <a:lumMod val="25000"/>
                  </a:schemeClr>
                </a:solidFill>
              </a:rPr>
              <a:t>tabulky</a:t>
            </a:r>
            <a:r>
              <a:rPr lang="de-DE" sz="2400" i="1" dirty="0">
                <a:solidFill>
                  <a:schemeClr val="bg2">
                    <a:lumMod val="25000"/>
                  </a:schemeClr>
                </a:solidFill>
              </a:rPr>
              <a:t> </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65" t="26510" r="23198" b="10935"/>
          <a:stretch/>
        </p:blipFill>
        <p:spPr bwMode="auto">
          <a:xfrm>
            <a:off x="323528" y="1687437"/>
            <a:ext cx="7164288" cy="4576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Textfeld 1"/>
          <p:cNvSpPr txBox="1"/>
          <p:nvPr/>
        </p:nvSpPr>
        <p:spPr>
          <a:xfrm>
            <a:off x="4860032" y="4869160"/>
            <a:ext cx="2880320" cy="1200329"/>
          </a:xfrm>
          <a:prstGeom prst="rect">
            <a:avLst/>
          </a:prstGeom>
          <a:solidFill>
            <a:schemeClr val="bg1"/>
          </a:solidFill>
          <a:ln w="19050">
            <a:solidFill>
              <a:srgbClr val="0C3A85"/>
            </a:solidFill>
          </a:ln>
        </p:spPr>
        <p:txBody>
          <a:bodyPr wrap="square" rtlCol="0">
            <a:spAutoFit/>
          </a:bodyPr>
          <a:lstStyle/>
          <a:p>
            <a:r>
              <a:rPr lang="de-DE" dirty="0" smtClean="0"/>
              <a:t>ca. 90 </a:t>
            </a:r>
            <a:r>
              <a:rPr lang="cs-CZ" dirty="0" smtClean="0"/>
              <a:t>Quellen</a:t>
            </a:r>
            <a:r>
              <a:rPr lang="de-DE" dirty="0" smtClean="0"/>
              <a:t> wurden recherchiert und nach Wichtigkeit und Inhalt gekennzeichnet</a:t>
            </a:r>
            <a:endParaRPr lang="de-DE" dirty="0"/>
          </a:p>
        </p:txBody>
      </p:sp>
    </p:spTree>
    <p:extLst>
      <p:ext uri="{BB962C8B-B14F-4D97-AF65-F5344CB8AC3E}">
        <p14:creationId xmlns:p14="http://schemas.microsoft.com/office/powerpoint/2010/main" val="1286650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348880"/>
            <a:ext cx="8496944" cy="648072"/>
          </a:xfrm>
        </p:spPr>
        <p:txBody>
          <a:bodyPr>
            <a:noAutofit/>
          </a:bodyPr>
          <a:lstStyle/>
          <a:p>
            <a:pPr algn="l" defTabSz="444500"/>
            <a:r>
              <a:rPr lang="de-DE" sz="2200" b="1" dirty="0">
                <a:solidFill>
                  <a:srgbClr val="0C3A85"/>
                </a:solidFill>
              </a:rPr>
              <a:t>Recherche zu </a:t>
            </a:r>
            <a:r>
              <a:rPr lang="de-DE" sz="2200" b="1" dirty="0" err="1">
                <a:solidFill>
                  <a:srgbClr val="0C3A85"/>
                </a:solidFill>
              </a:rPr>
              <a:t>Raumordnerischen</a:t>
            </a:r>
            <a:r>
              <a:rPr lang="de-DE" sz="2200" b="1" dirty="0">
                <a:solidFill>
                  <a:srgbClr val="0C3A85"/>
                </a:solidFill>
              </a:rPr>
              <a:t> </a:t>
            </a:r>
            <a:r>
              <a:rPr lang="de-DE" sz="2200" b="1" dirty="0" smtClean="0">
                <a:solidFill>
                  <a:srgbClr val="0C3A85"/>
                </a:solidFill>
              </a:rPr>
              <a:t>Nutzungskonflikten /</a:t>
            </a:r>
            <a:r>
              <a:rPr lang="de-DE" sz="2200" b="1" i="1" dirty="0" smtClean="0">
                <a:solidFill>
                  <a:srgbClr val="0C3A85"/>
                </a:solidFill>
              </a:rPr>
              <a:t> </a:t>
            </a:r>
            <a:r>
              <a:rPr lang="cs-CZ" sz="2200" b="1" i="1" dirty="0">
                <a:solidFill>
                  <a:schemeClr val="bg2">
                    <a:lumMod val="25000"/>
                  </a:schemeClr>
                </a:solidFill>
              </a:rPr>
              <a:t>Rešerše možných rizik v územním plánování</a:t>
            </a:r>
            <a:endParaRPr lang="de-DE" sz="2200" i="1" dirty="0">
              <a:solidFill>
                <a:schemeClr val="bg2">
                  <a:lumMod val="25000"/>
                </a:schemeClr>
              </a:solidFill>
            </a:endParaRPr>
          </a:p>
        </p:txBody>
      </p:sp>
      <p:sp>
        <p:nvSpPr>
          <p:cNvPr id="3" name="Foliennummernplatzhalter 2"/>
          <p:cNvSpPr>
            <a:spLocks noGrp="1"/>
          </p:cNvSpPr>
          <p:nvPr>
            <p:ph type="sldNum" sz="quarter" idx="12"/>
          </p:nvPr>
        </p:nvSpPr>
        <p:spPr/>
        <p:txBody>
          <a:bodyPr/>
          <a:lstStyle/>
          <a:p>
            <a:fld id="{AFFD920D-76EB-4803-BA36-0D7BE6A42E40}" type="slidenum">
              <a:rPr lang="cs-CZ" smtClean="0"/>
              <a:pPr/>
              <a:t>7</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13" name="Titel 1"/>
          <p:cNvSpPr txBox="1">
            <a:spLocks/>
          </p:cNvSpPr>
          <p:nvPr/>
        </p:nvSpPr>
        <p:spPr>
          <a:xfrm>
            <a:off x="288032" y="1052736"/>
            <a:ext cx="8855968"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a:spcBef>
                <a:spcPts val="0"/>
              </a:spcBef>
            </a:pPr>
            <a:r>
              <a:rPr lang="de-DE" sz="2600" dirty="0" smtClean="0"/>
              <a:t>Herangehen bei der Datensammlung, - </a:t>
            </a:r>
            <a:r>
              <a:rPr lang="de-DE" sz="2600" dirty="0" err="1" smtClean="0"/>
              <a:t>analyse</a:t>
            </a:r>
            <a:r>
              <a:rPr lang="de-DE" sz="2600" dirty="0" smtClean="0"/>
              <a:t>, -</a:t>
            </a:r>
            <a:r>
              <a:rPr lang="de-DE" sz="2600" dirty="0"/>
              <a:t>auswertung / </a:t>
            </a:r>
            <a:r>
              <a:rPr lang="de-DE" sz="2600" i="1" dirty="0" err="1">
                <a:solidFill>
                  <a:schemeClr val="accent3">
                    <a:lumMod val="75000"/>
                  </a:schemeClr>
                </a:solidFill>
              </a:rPr>
              <a:t>Stanovení</a:t>
            </a:r>
            <a:r>
              <a:rPr lang="de-DE" sz="2600" i="1" dirty="0">
                <a:solidFill>
                  <a:schemeClr val="accent3">
                    <a:lumMod val="75000"/>
                  </a:schemeClr>
                </a:solidFill>
              </a:rPr>
              <a:t> </a:t>
            </a:r>
            <a:r>
              <a:rPr lang="de-DE" sz="2600" i="1" dirty="0" err="1">
                <a:solidFill>
                  <a:schemeClr val="accent3">
                    <a:lumMod val="75000"/>
                  </a:schemeClr>
                </a:solidFill>
              </a:rPr>
              <a:t>kriterií</a:t>
            </a:r>
            <a:r>
              <a:rPr lang="de-DE" sz="2600" i="1" dirty="0">
                <a:solidFill>
                  <a:schemeClr val="accent3">
                    <a:lumMod val="75000"/>
                  </a:schemeClr>
                </a:solidFill>
              </a:rPr>
              <a:t> </a:t>
            </a:r>
            <a:r>
              <a:rPr lang="de-DE" sz="2600" i="1" dirty="0" err="1">
                <a:solidFill>
                  <a:schemeClr val="accent3">
                    <a:lumMod val="75000"/>
                  </a:schemeClr>
                </a:solidFill>
              </a:rPr>
              <a:t>sběr</a:t>
            </a:r>
            <a:r>
              <a:rPr lang="de-DE" sz="2600" i="1" dirty="0">
                <a:solidFill>
                  <a:schemeClr val="accent3">
                    <a:lumMod val="75000"/>
                  </a:schemeClr>
                </a:solidFill>
              </a:rPr>
              <a:t> </a:t>
            </a:r>
            <a:r>
              <a:rPr lang="de-DE" sz="2600" i="1" dirty="0" err="1">
                <a:solidFill>
                  <a:schemeClr val="accent3">
                    <a:lumMod val="75000"/>
                  </a:schemeClr>
                </a:solidFill>
              </a:rPr>
              <a:t>dat</a:t>
            </a:r>
            <a:r>
              <a:rPr lang="de-DE" sz="2600" i="1" dirty="0">
                <a:solidFill>
                  <a:schemeClr val="accent3">
                    <a:lumMod val="75000"/>
                  </a:schemeClr>
                </a:solidFill>
              </a:rPr>
              <a:t>, </a:t>
            </a:r>
            <a:r>
              <a:rPr lang="de-DE" sz="2600" i="1" dirty="0" err="1">
                <a:solidFill>
                  <a:schemeClr val="accent3">
                    <a:lumMod val="75000"/>
                  </a:schemeClr>
                </a:solidFill>
              </a:rPr>
              <a:t>jejich</a:t>
            </a:r>
            <a:r>
              <a:rPr lang="de-DE" sz="2600" i="1" dirty="0">
                <a:solidFill>
                  <a:schemeClr val="accent3">
                    <a:lumMod val="75000"/>
                  </a:schemeClr>
                </a:solidFill>
              </a:rPr>
              <a:t> </a:t>
            </a:r>
            <a:r>
              <a:rPr lang="de-DE" sz="2600" i="1" dirty="0" err="1">
                <a:solidFill>
                  <a:schemeClr val="accent3">
                    <a:lumMod val="75000"/>
                  </a:schemeClr>
                </a:solidFill>
              </a:rPr>
              <a:t>analýz</a:t>
            </a:r>
            <a:r>
              <a:rPr lang="cs-CZ" sz="2600" i="1" dirty="0">
                <a:solidFill>
                  <a:schemeClr val="accent3">
                    <a:lumMod val="75000"/>
                  </a:schemeClr>
                </a:solidFill>
              </a:rPr>
              <a:t>a</a:t>
            </a:r>
            <a:r>
              <a:rPr lang="de-DE" sz="2600" i="1" dirty="0">
                <a:solidFill>
                  <a:schemeClr val="accent3">
                    <a:lumMod val="75000"/>
                  </a:schemeClr>
                </a:solidFill>
              </a:rPr>
              <a:t> a </a:t>
            </a:r>
            <a:r>
              <a:rPr lang="de-DE" sz="2600" i="1" dirty="0" err="1" smtClean="0">
                <a:solidFill>
                  <a:schemeClr val="accent3">
                    <a:lumMod val="75000"/>
                  </a:schemeClr>
                </a:solidFill>
              </a:rPr>
              <a:t>vyhodnocení</a:t>
            </a:r>
            <a:endParaRPr lang="de-DE" sz="2600" i="1" dirty="0">
              <a:solidFill>
                <a:schemeClr val="accent3">
                  <a:lumMod val="75000"/>
                </a:schemeClr>
              </a:solidFill>
            </a:endParaRPr>
          </a:p>
        </p:txBody>
      </p:sp>
      <p:sp>
        <p:nvSpPr>
          <p:cNvPr id="6" name="Titel 1"/>
          <p:cNvSpPr txBox="1">
            <a:spLocks/>
          </p:cNvSpPr>
          <p:nvPr/>
        </p:nvSpPr>
        <p:spPr>
          <a:xfrm>
            <a:off x="323528" y="3068960"/>
            <a:ext cx="8496944" cy="20162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marL="342900" indent="-342900" algn="l" defTabSz="444500">
              <a:buFont typeface="Arial" panose="020B0604020202020204" pitchFamily="34" charset="0"/>
              <a:buChar char="•"/>
            </a:pPr>
            <a:r>
              <a:rPr lang="de-DE" sz="2000" dirty="0" smtClean="0">
                <a:solidFill>
                  <a:srgbClr val="0C3A85"/>
                </a:solidFill>
              </a:rPr>
              <a:t>Bergbaubetriebe / Rohstoffvorratsflächen / </a:t>
            </a:r>
            <a:r>
              <a:rPr lang="cs-CZ" sz="2000" i="1" dirty="0">
                <a:solidFill>
                  <a:schemeClr val="bg2">
                    <a:lumMod val="25000"/>
                  </a:schemeClr>
                </a:solidFill>
              </a:rPr>
              <a:t>Hornická činnost </a:t>
            </a:r>
            <a:r>
              <a:rPr lang="de-DE" sz="2000" i="1" dirty="0">
                <a:solidFill>
                  <a:schemeClr val="bg2">
                    <a:lumMod val="25000"/>
                  </a:schemeClr>
                </a:solidFill>
              </a:rPr>
              <a:t>/</a:t>
            </a:r>
            <a:r>
              <a:rPr lang="cs-CZ" sz="2000" i="1" dirty="0">
                <a:solidFill>
                  <a:schemeClr val="bg2">
                    <a:lumMod val="25000"/>
                  </a:schemeClr>
                </a:solidFill>
              </a:rPr>
              <a:t> oblasti se zásobami surovin</a:t>
            </a:r>
            <a:endParaRPr lang="de-DE" sz="2000" i="1" dirty="0">
              <a:solidFill>
                <a:schemeClr val="bg2">
                  <a:lumMod val="25000"/>
                </a:schemeClr>
              </a:solidFill>
            </a:endParaRPr>
          </a:p>
          <a:p>
            <a:pPr marL="342900" indent="-342900" algn="l" defTabSz="444500">
              <a:buFont typeface="Arial" panose="020B0604020202020204" pitchFamily="34" charset="0"/>
              <a:buChar char="•"/>
            </a:pPr>
            <a:r>
              <a:rPr lang="de-DE" sz="2000" dirty="0" smtClean="0">
                <a:solidFill>
                  <a:srgbClr val="0C3A85"/>
                </a:solidFill>
              </a:rPr>
              <a:t>Infrastruktur (</a:t>
            </a:r>
            <a:r>
              <a:rPr lang="de-DE" sz="2000" dirty="0" err="1" smtClean="0">
                <a:solidFill>
                  <a:srgbClr val="0C3A85"/>
                </a:solidFill>
              </a:rPr>
              <a:t>Straßen+Deponien</a:t>
            </a:r>
            <a:r>
              <a:rPr lang="de-DE" sz="2000" dirty="0">
                <a:solidFill>
                  <a:srgbClr val="0C3A85"/>
                </a:solidFill>
              </a:rPr>
              <a:t>) / </a:t>
            </a:r>
            <a:r>
              <a:rPr lang="de-DE" sz="2000" i="1" dirty="0">
                <a:solidFill>
                  <a:schemeClr val="bg2">
                    <a:lumMod val="25000"/>
                  </a:schemeClr>
                </a:solidFill>
              </a:rPr>
              <a:t>Infrastruktur</a:t>
            </a:r>
            <a:r>
              <a:rPr lang="cs-CZ" sz="2000" i="1" dirty="0">
                <a:solidFill>
                  <a:schemeClr val="bg2">
                    <a:lumMod val="25000"/>
                  </a:schemeClr>
                </a:solidFill>
              </a:rPr>
              <a:t>a</a:t>
            </a:r>
            <a:r>
              <a:rPr lang="de-DE" sz="2000" i="1" dirty="0">
                <a:solidFill>
                  <a:schemeClr val="bg2">
                    <a:lumMod val="25000"/>
                  </a:schemeClr>
                </a:solidFill>
              </a:rPr>
              <a:t> (</a:t>
            </a:r>
            <a:r>
              <a:rPr lang="cs-CZ" sz="2000" i="1" dirty="0">
                <a:solidFill>
                  <a:schemeClr val="bg2">
                    <a:lumMod val="25000"/>
                  </a:schemeClr>
                </a:solidFill>
              </a:rPr>
              <a:t>ulice a skládky</a:t>
            </a:r>
            <a:r>
              <a:rPr lang="de-DE" sz="2000" i="1" dirty="0">
                <a:solidFill>
                  <a:schemeClr val="bg2">
                    <a:lumMod val="25000"/>
                  </a:schemeClr>
                </a:solidFill>
              </a:rPr>
              <a:t>)</a:t>
            </a:r>
          </a:p>
          <a:p>
            <a:pPr marL="342900" indent="-342900" algn="l" defTabSz="444500">
              <a:buFont typeface="Arial" panose="020B0604020202020204" pitchFamily="34" charset="0"/>
              <a:buChar char="•"/>
            </a:pPr>
            <a:r>
              <a:rPr lang="de-DE" sz="2000" dirty="0" smtClean="0">
                <a:solidFill>
                  <a:srgbClr val="0C3A85"/>
                </a:solidFill>
              </a:rPr>
              <a:t>Hohlraumgebiete / </a:t>
            </a:r>
            <a:r>
              <a:rPr lang="cs-CZ" sz="2000" i="1" dirty="0">
                <a:solidFill>
                  <a:schemeClr val="bg2">
                    <a:lumMod val="25000"/>
                  </a:schemeClr>
                </a:solidFill>
              </a:rPr>
              <a:t>Oblasti s podzemními prostorami </a:t>
            </a:r>
            <a:r>
              <a:rPr lang="de-DE" sz="2000" i="1" dirty="0">
                <a:solidFill>
                  <a:schemeClr val="bg2">
                    <a:lumMod val="25000"/>
                  </a:schemeClr>
                </a:solidFill>
              </a:rPr>
              <a:t>(</a:t>
            </a:r>
            <a:r>
              <a:rPr lang="cs-CZ" sz="2000" i="1" dirty="0">
                <a:solidFill>
                  <a:schemeClr val="bg2">
                    <a:lumMod val="25000"/>
                  </a:schemeClr>
                </a:solidFill>
              </a:rPr>
              <a:t>dutinami</a:t>
            </a:r>
            <a:r>
              <a:rPr lang="de-DE" sz="2000" i="1" dirty="0">
                <a:solidFill>
                  <a:schemeClr val="bg2">
                    <a:lumMod val="25000"/>
                  </a:schemeClr>
                </a:solidFill>
              </a:rPr>
              <a:t>)</a:t>
            </a:r>
          </a:p>
          <a:p>
            <a:pPr marL="342900" lvl="0" indent="-342900" algn="l" defTabSz="444500">
              <a:spcBef>
                <a:spcPts val="0"/>
              </a:spcBef>
              <a:buFont typeface="Arial" panose="020B0604020202020204" pitchFamily="34" charset="0"/>
              <a:buChar char="•"/>
            </a:pPr>
            <a:r>
              <a:rPr lang="de-DE" sz="2000" dirty="0" smtClean="0">
                <a:solidFill>
                  <a:srgbClr val="0C3A85"/>
                </a:solidFill>
              </a:rPr>
              <a:t>Trinkwasserschutzgebiete / </a:t>
            </a:r>
            <a:r>
              <a:rPr lang="cs-CZ" sz="2000" i="1" dirty="0">
                <a:solidFill>
                  <a:schemeClr val="bg2">
                    <a:lumMod val="25000"/>
                  </a:schemeClr>
                </a:solidFill>
                <a:ea typeface="+mn-ea"/>
                <a:cs typeface="+mn-cs"/>
              </a:rPr>
              <a:t>Ochranná pásma pitné vody</a:t>
            </a:r>
            <a:endParaRPr lang="de-DE" sz="2000" i="1" dirty="0">
              <a:solidFill>
                <a:schemeClr val="bg2">
                  <a:lumMod val="25000"/>
                </a:schemeClr>
              </a:solidFill>
              <a:ea typeface="+mn-ea"/>
              <a:cs typeface="+mn-cs"/>
            </a:endParaRPr>
          </a:p>
          <a:p>
            <a:pPr marL="342900" indent="-342900" algn="l" defTabSz="444500">
              <a:buFont typeface="Arial" panose="020B0604020202020204" pitchFamily="34" charset="0"/>
              <a:buChar char="•"/>
            </a:pPr>
            <a:r>
              <a:rPr lang="de-DE" sz="2000" dirty="0">
                <a:solidFill>
                  <a:srgbClr val="0C3A85"/>
                </a:solidFill>
              </a:rPr>
              <a:t>Geogefahren / </a:t>
            </a:r>
            <a:r>
              <a:rPr lang="de-DE" sz="2000" i="1" dirty="0" err="1">
                <a:solidFill>
                  <a:schemeClr val="bg2">
                    <a:lumMod val="25000"/>
                  </a:schemeClr>
                </a:solidFill>
              </a:rPr>
              <a:t>Geo</a:t>
            </a:r>
            <a:r>
              <a:rPr lang="cs-CZ" sz="2000" i="1" dirty="0">
                <a:solidFill>
                  <a:schemeClr val="bg2">
                    <a:lumMod val="25000"/>
                  </a:schemeClr>
                </a:solidFill>
              </a:rPr>
              <a:t>logická </a:t>
            </a:r>
            <a:r>
              <a:rPr lang="cs-CZ" sz="2000" i="1" dirty="0" smtClean="0">
                <a:solidFill>
                  <a:schemeClr val="bg2">
                    <a:lumMod val="25000"/>
                  </a:schemeClr>
                </a:solidFill>
              </a:rPr>
              <a:t>nebezpečí</a:t>
            </a:r>
            <a:endParaRPr lang="de-DE" sz="2000" dirty="0">
              <a:solidFill>
                <a:schemeClr val="bg2">
                  <a:lumMod val="25000"/>
                </a:schemeClr>
              </a:solidFill>
            </a:endParaRPr>
          </a:p>
        </p:txBody>
      </p:sp>
      <p:sp>
        <p:nvSpPr>
          <p:cNvPr id="7" name="Titel 1"/>
          <p:cNvSpPr txBox="1">
            <a:spLocks/>
          </p:cNvSpPr>
          <p:nvPr/>
        </p:nvSpPr>
        <p:spPr>
          <a:xfrm>
            <a:off x="323528" y="5157192"/>
            <a:ext cx="849694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algn="l" defTabSz="444500"/>
            <a:r>
              <a:rPr lang="de-DE" sz="2000" b="1" dirty="0">
                <a:solidFill>
                  <a:srgbClr val="0C3A85"/>
                </a:solidFill>
              </a:rPr>
              <a:t>Daten waren bereits im Rahmen der EUKOM-Studie erhoben, analysiert und graphisch dargestellt worden /</a:t>
            </a:r>
            <a:r>
              <a:rPr lang="de-DE" sz="2000" b="1" i="1" dirty="0">
                <a:solidFill>
                  <a:srgbClr val="0C3A85"/>
                </a:solidFill>
              </a:rPr>
              <a:t> </a:t>
            </a:r>
            <a:r>
              <a:rPr lang="de-DE" sz="2000" b="1" i="1" dirty="0">
                <a:solidFill>
                  <a:schemeClr val="bg2">
                    <a:lumMod val="25000"/>
                  </a:schemeClr>
                </a:solidFill>
              </a:rPr>
              <a:t>Ú</a:t>
            </a:r>
            <a:r>
              <a:rPr lang="cs-CZ" sz="2000" b="1" i="1" dirty="0">
                <a:solidFill>
                  <a:schemeClr val="bg2">
                    <a:lumMod val="25000"/>
                  </a:schemeClr>
                </a:solidFill>
              </a:rPr>
              <a:t>daje byly už v rámci EUKOM-studie shrmážděny, analyzovány a graficky </a:t>
            </a:r>
            <a:r>
              <a:rPr lang="cs-CZ" sz="2000" b="1" i="1" dirty="0" smtClean="0">
                <a:solidFill>
                  <a:schemeClr val="bg2">
                    <a:lumMod val="25000"/>
                  </a:schemeClr>
                </a:solidFill>
              </a:rPr>
              <a:t>znázorněny</a:t>
            </a:r>
            <a:endParaRPr lang="de-DE" sz="2000" i="1" dirty="0">
              <a:solidFill>
                <a:schemeClr val="bg2">
                  <a:lumMod val="25000"/>
                </a:schemeClr>
              </a:solidFill>
            </a:endParaRPr>
          </a:p>
        </p:txBody>
      </p:sp>
    </p:spTree>
    <p:extLst>
      <p:ext uri="{BB962C8B-B14F-4D97-AF65-F5344CB8AC3E}">
        <p14:creationId xmlns:p14="http://schemas.microsoft.com/office/powerpoint/2010/main" val="4004739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980728"/>
            <a:ext cx="6840760" cy="648072"/>
          </a:xfrm>
        </p:spPr>
        <p:txBody>
          <a:bodyPr>
            <a:noAutofit/>
          </a:bodyPr>
          <a:lstStyle/>
          <a:p>
            <a:pPr algn="l" defTabSz="444500"/>
            <a:r>
              <a:rPr lang="de-DE" sz="2400" b="1" dirty="0" smtClean="0">
                <a:solidFill>
                  <a:srgbClr val="0C3A85"/>
                </a:solidFill>
              </a:rPr>
              <a:t> </a:t>
            </a:r>
            <a:r>
              <a:rPr lang="de-DE" sz="2400" b="1" dirty="0" err="1" smtClean="0">
                <a:solidFill>
                  <a:srgbClr val="0C3A85"/>
                </a:solidFill>
              </a:rPr>
              <a:t>Raumordnerische</a:t>
            </a:r>
            <a:r>
              <a:rPr lang="de-DE" sz="2400" b="1" dirty="0" smtClean="0">
                <a:solidFill>
                  <a:srgbClr val="0C3A85"/>
                </a:solidFill>
              </a:rPr>
              <a:t> Nutzungskonflikte / </a:t>
            </a:r>
            <a:r>
              <a:rPr lang="cs-CZ" sz="2400" b="1" dirty="0">
                <a:solidFill>
                  <a:srgbClr val="0C3A85"/>
                </a:solidFill>
              </a:rPr>
              <a:t>střety zájmů</a:t>
            </a:r>
            <a:r>
              <a:rPr lang="de-DE" sz="2400" b="1" dirty="0">
                <a:solidFill>
                  <a:srgbClr val="0C3A85"/>
                </a:solidFill>
              </a:rPr>
              <a:t> </a:t>
            </a:r>
            <a:endParaRPr lang="de-DE" sz="2400" dirty="0">
              <a:solidFill>
                <a:srgbClr val="0C3A85"/>
              </a:solidFill>
            </a:endParaRPr>
          </a:p>
        </p:txBody>
      </p:sp>
      <p:sp>
        <p:nvSpPr>
          <p:cNvPr id="3" name="Foliennummernplatzhalter 2"/>
          <p:cNvSpPr>
            <a:spLocks noGrp="1"/>
          </p:cNvSpPr>
          <p:nvPr>
            <p:ph type="sldNum" sz="quarter" idx="12"/>
          </p:nvPr>
        </p:nvSpPr>
        <p:spPr/>
        <p:txBody>
          <a:bodyPr/>
          <a:lstStyle/>
          <a:p>
            <a:fld id="{AFFD920D-76EB-4803-BA36-0D7BE6A42E40}" type="slidenum">
              <a:rPr lang="cs-CZ" smtClean="0"/>
              <a:pPr/>
              <a:t>8</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6" name="Textfeld 5"/>
          <p:cNvSpPr txBox="1"/>
          <p:nvPr/>
        </p:nvSpPr>
        <p:spPr>
          <a:xfrm>
            <a:off x="6727467" y="2091740"/>
            <a:ext cx="1512168" cy="738664"/>
          </a:xfrm>
          <a:prstGeom prst="rect">
            <a:avLst/>
          </a:prstGeom>
          <a:noFill/>
        </p:spPr>
        <p:txBody>
          <a:bodyPr wrap="square" rtlCol="0">
            <a:spAutoFit/>
          </a:bodyPr>
          <a:lstStyle/>
          <a:p>
            <a:r>
              <a:rPr lang="de-DE" sz="1400" u="sng" dirty="0" smtClean="0"/>
              <a:t>Quellen</a:t>
            </a:r>
            <a:r>
              <a:rPr lang="de-DE" dirty="0" smtClean="0"/>
              <a:t>:</a:t>
            </a:r>
          </a:p>
          <a:p>
            <a:r>
              <a:rPr lang="de-DE" sz="1200" dirty="0" smtClean="0"/>
              <a:t>FIS-Rohstoffgeologie (LfULG)</a:t>
            </a:r>
            <a:endParaRPr lang="de-DE" sz="1200" dirty="0"/>
          </a:p>
        </p:txBody>
      </p:sp>
      <p:pic>
        <p:nvPicPr>
          <p:cNvPr id="7" name="Picture 2" descr="G:\Abt10\Ref104\Brauer\Arbeitsdaten_GIS\Bahnstrecke_DD_Prag\Rohstoffsicherungsgebiete_Lohmgrund.png"/>
          <p:cNvPicPr>
            <a:picLocks noChangeAspect="1" noChangeArrowheads="1"/>
          </p:cNvPicPr>
          <p:nvPr/>
        </p:nvPicPr>
        <p:blipFill rotWithShape="1">
          <a:blip r:embed="rId2">
            <a:extLst>
              <a:ext uri="{28A0092B-C50C-407E-A947-70E740481C1C}">
                <a14:useLocalDpi xmlns:a14="http://schemas.microsoft.com/office/drawing/2010/main" val="0"/>
              </a:ext>
            </a:extLst>
          </a:blip>
          <a:srcRect l="6403" r="3823"/>
          <a:stretch/>
        </p:blipFill>
        <p:spPr bwMode="auto">
          <a:xfrm>
            <a:off x="395536" y="2091740"/>
            <a:ext cx="6116596" cy="4096071"/>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95536" y="1628800"/>
            <a:ext cx="6116596" cy="584775"/>
          </a:xfrm>
          <a:prstGeom prst="rect">
            <a:avLst/>
          </a:prstGeom>
          <a:solidFill>
            <a:srgbClr val="F79646">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rgbClr val="008438"/>
                </a:solidFill>
                <a:effectLst/>
                <a:uLnTx/>
                <a:uFillTx/>
              </a:rPr>
              <a:t>Rohstoffsicherungsgebiete Bereich </a:t>
            </a:r>
            <a:r>
              <a:rPr kumimoji="0" lang="de-DE" sz="1600" b="0" i="0" u="none" strike="noStrike" kern="0" cap="none" spc="0" normalizeH="0" baseline="0" noProof="0" dirty="0" err="1" smtClean="0">
                <a:ln>
                  <a:noFill/>
                </a:ln>
                <a:solidFill>
                  <a:srgbClr val="008438"/>
                </a:solidFill>
                <a:effectLst/>
                <a:uLnTx/>
                <a:uFillTx/>
              </a:rPr>
              <a:t>Lohmgrund</a:t>
            </a:r>
            <a:r>
              <a:rPr kumimoji="0" lang="de-DE" sz="1600" b="0" i="0" u="none" strike="noStrike" kern="0" cap="none" spc="0" normalizeH="0" baseline="0" noProof="0" dirty="0" smtClean="0">
                <a:ln>
                  <a:noFill/>
                </a:ln>
                <a:solidFill>
                  <a:srgbClr val="008438"/>
                </a:solidFill>
                <a:effectLst/>
                <a:uLnTx/>
                <a:uFillTx/>
              </a:rPr>
              <a:t> aus aktuellem  Regionalplanentwurf 2017 (14.09.2017), Hauptbetriebsplangrenzen</a:t>
            </a:r>
          </a:p>
        </p:txBody>
      </p:sp>
      <p:sp>
        <p:nvSpPr>
          <p:cNvPr id="9" name="Textfeld 8"/>
          <p:cNvSpPr txBox="1"/>
          <p:nvPr/>
        </p:nvSpPr>
        <p:spPr>
          <a:xfrm>
            <a:off x="2627784" y="2430180"/>
            <a:ext cx="1148071"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smtClean="0">
                <a:ln>
                  <a:noFill/>
                </a:ln>
                <a:solidFill>
                  <a:srgbClr val="FF0000"/>
                </a:solidFill>
                <a:effectLst/>
                <a:uLnTx/>
                <a:uFillTx/>
              </a:rPr>
              <a:t>Gepl.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smtClean="0">
                <a:ln>
                  <a:noFill/>
                </a:ln>
                <a:solidFill>
                  <a:srgbClr val="FF0000"/>
                </a:solidFill>
                <a:effectLst/>
                <a:uLnTx/>
                <a:uFillTx/>
              </a:rPr>
              <a:t>Tunnelportal</a:t>
            </a:r>
          </a:p>
        </p:txBody>
      </p:sp>
      <p:pic>
        <p:nvPicPr>
          <p:cNvPr id="10" name="Picture 2" descr="G:\Abt10\Ref104\Brauer\Arbeitsdaten_GIS\Bahnstrecke_DD_Prag\Legende_V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780928"/>
            <a:ext cx="2376264" cy="11767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3834" y="4555349"/>
            <a:ext cx="5255815" cy="1671237"/>
          </a:xfrm>
          <a:prstGeom prst="rect">
            <a:avLst/>
          </a:prstGeom>
          <a:noFill/>
          <a:ln w="9525">
            <a:solidFill>
              <a:sysClr val="window" lastClr="FFFFFF">
                <a:lumMod val="75000"/>
              </a:sysClr>
            </a:solidFill>
            <a:miter lim="800000"/>
            <a:headEnd/>
            <a:tailEnd/>
          </a:ln>
          <a:extLst>
            <a:ext uri="{909E8E84-426E-40DD-AFC4-6F175D3DCCD1}">
              <a14:hiddenFill xmlns:a14="http://schemas.microsoft.com/office/drawing/2010/main">
                <a:solidFill>
                  <a:schemeClr val="accent1"/>
                </a:solidFill>
              </a14:hiddenFill>
            </a:ext>
          </a:extLst>
        </p:spPr>
      </p:pic>
      <p:sp>
        <p:nvSpPr>
          <p:cNvPr id="14" name="Rechteck 13"/>
          <p:cNvSpPr/>
          <p:nvPr/>
        </p:nvSpPr>
        <p:spPr>
          <a:xfrm>
            <a:off x="7875699" y="4978268"/>
            <a:ext cx="393802" cy="234815"/>
          </a:xfrm>
          <a:prstGeom prst="rect">
            <a:avLst/>
          </a:prstGeom>
          <a:solidFill>
            <a:sysClr val="window" lastClr="FFFFFF"/>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 name="Rechteck 14"/>
          <p:cNvSpPr/>
          <p:nvPr/>
        </p:nvSpPr>
        <p:spPr>
          <a:xfrm>
            <a:off x="7953845" y="4978268"/>
            <a:ext cx="215214" cy="234815"/>
          </a:xfrm>
          <a:prstGeom prst="rect">
            <a:avLst/>
          </a:prstGeom>
          <a:solidFill>
            <a:sysClr val="window" lastClr="FFFFFF"/>
          </a:solidFill>
          <a:ln w="63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6" name="Rechteck 15"/>
          <p:cNvSpPr/>
          <p:nvPr/>
        </p:nvSpPr>
        <p:spPr>
          <a:xfrm rot="21103843">
            <a:off x="7822568" y="4612649"/>
            <a:ext cx="500066" cy="39869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7" name="Gerade Verbindung mit Pfeil 16"/>
          <p:cNvCxnSpPr/>
          <p:nvPr/>
        </p:nvCxnSpPr>
        <p:spPr>
          <a:xfrm flipH="1">
            <a:off x="8061453" y="4139775"/>
            <a:ext cx="287253" cy="955901"/>
          </a:xfrm>
          <a:prstGeom prst="straightConnector1">
            <a:avLst/>
          </a:prstGeom>
          <a:noFill/>
          <a:ln w="9525" cap="flat" cmpd="sng" algn="ctr">
            <a:solidFill>
              <a:srgbClr val="4F81BD">
                <a:shade val="95000"/>
                <a:satMod val="105000"/>
              </a:srgbClr>
            </a:solidFill>
            <a:prstDash val="solid"/>
            <a:tailEnd type="arrow"/>
          </a:ln>
          <a:effectLst/>
        </p:spPr>
      </p:cxnSp>
      <p:sp>
        <p:nvSpPr>
          <p:cNvPr id="18" name="Textfeld 17"/>
          <p:cNvSpPr txBox="1"/>
          <p:nvPr/>
        </p:nvSpPr>
        <p:spPr>
          <a:xfrm>
            <a:off x="6754457" y="3170354"/>
            <a:ext cx="2398776"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err="1" smtClean="0">
                <a:ln>
                  <a:noFill/>
                </a:ln>
                <a:solidFill>
                  <a:prstClr val="black"/>
                </a:solidFill>
                <a:effectLst/>
                <a:uLnTx/>
                <a:uFillTx/>
              </a:rPr>
              <a:t>Stbr</a:t>
            </a:r>
            <a:r>
              <a:rPr kumimoji="0" lang="de-DE" sz="1400" b="0" i="0" u="none" strike="noStrike" kern="0" cap="none" spc="0" normalizeH="0" baseline="0" noProof="0" dirty="0" smtClean="0">
                <a:ln>
                  <a:noFill/>
                </a:ln>
                <a:solidFill>
                  <a:prstClr val="black"/>
                </a:solidFill>
                <a:effectLst/>
                <a:uLnTx/>
                <a:uFillTx/>
              </a:rPr>
              <a:t>. </a:t>
            </a:r>
            <a:r>
              <a:rPr kumimoji="0" lang="de-DE" sz="1400" b="0" i="0" u="none" strike="noStrike" kern="0" cap="none" spc="0" normalizeH="0" baseline="0" noProof="0" dirty="0" err="1" smtClean="0">
                <a:ln>
                  <a:noFill/>
                </a:ln>
                <a:solidFill>
                  <a:prstClr val="black"/>
                </a:solidFill>
                <a:effectLst/>
                <a:uLnTx/>
                <a:uFillTx/>
              </a:rPr>
              <a:t>Lohmgrund</a:t>
            </a:r>
            <a:r>
              <a:rPr kumimoji="0" lang="de-DE" sz="1400" b="0" i="0" u="none" strike="noStrike" kern="0" cap="none" spc="0" normalizeH="0" baseline="0" noProof="0" dirty="0" smtClean="0">
                <a:ln>
                  <a:noFill/>
                </a:ln>
                <a:solidFill>
                  <a:prstClr val="black"/>
                </a:solidFill>
                <a:effectLst/>
                <a:uLnTx/>
                <a:uFillTx/>
              </a:rPr>
              <a:t> I auf den geplanten Trassenverlauf </a:t>
            </a:r>
            <a:r>
              <a:rPr kumimoji="0" lang="de-DE" sz="1400" b="1" i="0" u="none" strike="noStrike" kern="0" cap="none" spc="0" normalizeH="0" baseline="0" noProof="0" dirty="0" smtClean="0">
                <a:ln>
                  <a:noFill/>
                </a:ln>
                <a:solidFill>
                  <a:srgbClr val="FF0000"/>
                </a:solidFill>
                <a:effectLst/>
                <a:uLnTx/>
                <a:uFillTx/>
              </a:rPr>
              <a:t>projiziert</a:t>
            </a:r>
            <a:r>
              <a:rPr kumimoji="0" lang="de-DE" sz="1400" b="0" i="0" u="none" strike="noStrike" kern="0" cap="none" spc="0" normalizeH="0" baseline="0" noProof="0" dirty="0" smtClean="0">
                <a:ln>
                  <a:noFill/>
                </a:ln>
                <a:solidFill>
                  <a:prstClr val="black"/>
                </a:solidFill>
                <a:effectLst/>
                <a:uLnTx/>
                <a:uFillTx/>
              </a:rPr>
              <a:t>, Schnitt mit </a:t>
            </a:r>
            <a:r>
              <a:rPr kumimoji="0" lang="de-DE" sz="1400" b="0" i="0" u="none" strike="noStrike" kern="0" cap="none" spc="0" normalizeH="0" baseline="0" noProof="0" dirty="0" err="1" smtClean="0">
                <a:ln>
                  <a:noFill/>
                </a:ln>
                <a:solidFill>
                  <a:prstClr val="black"/>
                </a:solidFill>
                <a:effectLst/>
                <a:uLnTx/>
                <a:uFillTx/>
              </a:rPr>
              <a:t>Berechtsame</a:t>
            </a:r>
            <a:r>
              <a:rPr kumimoji="0" lang="de-DE" sz="1400" b="0" i="0" u="none" strike="noStrike" kern="0" cap="none" spc="0" normalizeH="0" baseline="0" noProof="0" dirty="0" smtClean="0">
                <a:ln>
                  <a:noFill/>
                </a:ln>
                <a:solidFill>
                  <a:prstClr val="black"/>
                </a:solidFill>
                <a:effectLst/>
                <a:uLnTx/>
                <a:uFillTx/>
              </a:rPr>
              <a:t> außen; innere Grenzlinien: aktuelle Abbaubreite </a:t>
            </a:r>
          </a:p>
        </p:txBody>
      </p:sp>
    </p:spTree>
    <p:extLst>
      <p:ext uri="{BB962C8B-B14F-4D97-AF65-F5344CB8AC3E}">
        <p14:creationId xmlns:p14="http://schemas.microsoft.com/office/powerpoint/2010/main" val="1805709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AFFD920D-76EB-4803-BA36-0D7BE6A42E40}" type="slidenum">
              <a:rPr lang="cs-CZ" smtClean="0"/>
              <a:pPr/>
              <a:t>9</a:t>
            </a:fld>
            <a:endParaRPr lang="cs-CZ" dirty="0"/>
          </a:p>
        </p:txBody>
      </p:sp>
      <p:sp>
        <p:nvSpPr>
          <p:cNvPr id="12" name="Zástupný symbol pro zápatí 2"/>
          <p:cNvSpPr>
            <a:spLocks noGrp="1"/>
          </p:cNvSpPr>
          <p:nvPr>
            <p:ph type="ftr" sz="quarter" idx="11"/>
          </p:nvPr>
        </p:nvSpPr>
        <p:spPr>
          <a:xfrm>
            <a:off x="467544" y="6356350"/>
            <a:ext cx="7704856" cy="365125"/>
          </a:xfrm>
        </p:spPr>
        <p:txBody>
          <a:bodyPr/>
          <a:lstStyle/>
          <a:p>
            <a:r>
              <a:rPr lang="de-DE" dirty="0" smtClean="0"/>
              <a:t>Grenzüberschreitende Zusammenarbeit zur Entwicklung des Eisenbahnverkehrs Sachsen – Tschechien (Antragsnummer: 100283037)</a:t>
            </a:r>
            <a:endParaRPr lang="cs-CZ" dirty="0"/>
          </a:p>
        </p:txBody>
      </p:sp>
      <p:sp>
        <p:nvSpPr>
          <p:cNvPr id="4" name="Rechteck 3"/>
          <p:cNvSpPr/>
          <p:nvPr/>
        </p:nvSpPr>
        <p:spPr>
          <a:xfrm>
            <a:off x="323528" y="2829704"/>
            <a:ext cx="8568952" cy="2908489"/>
          </a:xfrm>
          <a:prstGeom prst="rect">
            <a:avLst/>
          </a:prstGeom>
        </p:spPr>
        <p:txBody>
          <a:bodyPr wrap="square">
            <a:spAutoFit/>
          </a:bodyPr>
          <a:lstStyle/>
          <a:p>
            <a:pPr marL="285750" indent="-285750">
              <a:spcAft>
                <a:spcPts val="600"/>
              </a:spcAft>
              <a:buFont typeface="Arial" panose="020B0604020202020204" pitchFamily="34" charset="0"/>
              <a:buChar char="•"/>
            </a:pPr>
            <a:r>
              <a:rPr lang="cs-CZ" sz="2400" dirty="0">
                <a:solidFill>
                  <a:srgbClr val="0C3A85"/>
                </a:solidFill>
                <a:latin typeface="+mj-lt"/>
                <a:ea typeface="+mj-ea"/>
                <a:cs typeface="+mj-cs"/>
              </a:rPr>
              <a:t>Abstimmungen </a:t>
            </a:r>
            <a:r>
              <a:rPr lang="de-DE" sz="2400" dirty="0">
                <a:solidFill>
                  <a:srgbClr val="0C3A85"/>
                </a:solidFill>
                <a:latin typeface="+mj-lt"/>
                <a:ea typeface="+mj-ea"/>
                <a:cs typeface="+mj-cs"/>
              </a:rPr>
              <a:t>zum</a:t>
            </a:r>
            <a:r>
              <a:rPr lang="cs-CZ" sz="2400" dirty="0">
                <a:solidFill>
                  <a:srgbClr val="0C3A85"/>
                </a:solidFill>
                <a:latin typeface="+mj-lt"/>
                <a:ea typeface="+mj-ea"/>
                <a:cs typeface="+mj-cs"/>
              </a:rPr>
              <a:t> Koordinatensystem als Grundlage für die Kartenbearbeitung </a:t>
            </a:r>
            <a:endParaRPr lang="de-DE" sz="2400" dirty="0">
              <a:solidFill>
                <a:srgbClr val="0C3A85"/>
              </a:solidFill>
              <a:latin typeface="+mj-lt"/>
              <a:ea typeface="+mj-ea"/>
              <a:cs typeface="+mj-cs"/>
            </a:endParaRPr>
          </a:p>
          <a:p>
            <a:pPr marL="285750" indent="-285750">
              <a:spcAft>
                <a:spcPts val="600"/>
              </a:spcAft>
              <a:buFont typeface="Arial" panose="020B0604020202020204" pitchFamily="34" charset="0"/>
              <a:buChar char="•"/>
            </a:pPr>
            <a:r>
              <a:rPr lang="cs-CZ" sz="2400" dirty="0">
                <a:solidFill>
                  <a:srgbClr val="0C3A85"/>
                </a:solidFill>
                <a:latin typeface="+mj-lt"/>
                <a:ea typeface="+mj-ea"/>
                <a:cs typeface="+mj-cs"/>
              </a:rPr>
              <a:t>Festlegung eines Kartenmaßstabes auf der Grundlage der Größe des Untersuchungsgebietes und der geplanten darzustellenden Inhalte</a:t>
            </a:r>
            <a:endParaRPr lang="de-DE" sz="2400" dirty="0">
              <a:solidFill>
                <a:srgbClr val="0C3A85"/>
              </a:solidFill>
              <a:latin typeface="+mj-lt"/>
              <a:ea typeface="+mj-ea"/>
              <a:cs typeface="+mj-cs"/>
            </a:endParaRPr>
          </a:p>
          <a:p>
            <a:pPr marL="285750" indent="-285750">
              <a:spcAft>
                <a:spcPts val="600"/>
              </a:spcAft>
              <a:buFont typeface="Arial" panose="020B0604020202020204" pitchFamily="34" charset="0"/>
              <a:buChar char="•"/>
            </a:pPr>
            <a:r>
              <a:rPr lang="cs-CZ" sz="2400" dirty="0">
                <a:solidFill>
                  <a:srgbClr val="0C3A85"/>
                </a:solidFill>
                <a:latin typeface="+mj-lt"/>
                <a:ea typeface="+mj-ea"/>
                <a:cs typeface="+mj-cs"/>
              </a:rPr>
              <a:t>Abstimmungen zur Wahl der topographischen Hintergrunddaten</a:t>
            </a:r>
            <a:endParaRPr lang="de-DE" sz="2400" dirty="0">
              <a:solidFill>
                <a:srgbClr val="0C3A85"/>
              </a:solidFill>
              <a:latin typeface="+mj-lt"/>
              <a:ea typeface="+mj-ea"/>
              <a:cs typeface="+mj-cs"/>
            </a:endParaRPr>
          </a:p>
          <a:p>
            <a:pPr marL="285750" indent="-285750">
              <a:spcAft>
                <a:spcPts val="600"/>
              </a:spcAft>
              <a:buFont typeface="Arial" panose="020B0604020202020204" pitchFamily="34" charset="0"/>
              <a:buChar char="•"/>
            </a:pPr>
            <a:r>
              <a:rPr lang="cs-CZ" sz="2400" dirty="0">
                <a:solidFill>
                  <a:srgbClr val="0C3A85"/>
                </a:solidFill>
                <a:latin typeface="+mj-lt"/>
                <a:ea typeface="+mj-ea"/>
                <a:cs typeface="+mj-cs"/>
              </a:rPr>
              <a:t>Einigung auf ein digitales </a:t>
            </a:r>
            <a:r>
              <a:rPr lang="cs-CZ" sz="2400" dirty="0" smtClean="0">
                <a:solidFill>
                  <a:srgbClr val="0C3A85"/>
                </a:solidFill>
                <a:latin typeface="+mj-lt"/>
                <a:ea typeface="+mj-ea"/>
                <a:cs typeface="+mj-cs"/>
              </a:rPr>
              <a:t>Höhenmodell</a:t>
            </a:r>
            <a:endParaRPr lang="de-DE" sz="2400" dirty="0">
              <a:solidFill>
                <a:srgbClr val="0C3A85"/>
              </a:solidFill>
              <a:latin typeface="+mj-lt"/>
              <a:ea typeface="+mj-ea"/>
              <a:cs typeface="+mj-cs"/>
            </a:endParaRPr>
          </a:p>
        </p:txBody>
      </p:sp>
      <p:sp>
        <p:nvSpPr>
          <p:cNvPr id="7" name="Titel 1"/>
          <p:cNvSpPr txBox="1">
            <a:spLocks noGrp="1"/>
          </p:cNvSpPr>
          <p:nvPr>
            <p:ph type="title"/>
          </p:nvPr>
        </p:nvSpPr>
        <p:spPr>
          <a:xfrm>
            <a:off x="179512" y="1268760"/>
            <a:ext cx="8507288"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rgbClr val="008438"/>
                </a:solidFill>
                <a:latin typeface="+mj-lt"/>
                <a:ea typeface="+mj-ea"/>
                <a:cs typeface="+mj-cs"/>
              </a:defRPr>
            </a:lvl1pPr>
          </a:lstStyle>
          <a:p>
            <a:pPr lvl="0" algn="l">
              <a:spcBef>
                <a:spcPts val="0"/>
              </a:spcBef>
            </a:pPr>
            <a:r>
              <a:rPr lang="cs-CZ" sz="2600" dirty="0">
                <a:ea typeface="+mn-ea"/>
                <a:cs typeface="+mn-cs"/>
              </a:rPr>
              <a:t>Grundlagenarbeit für das methodische Vorgehen im Vorfeld der Erarbeitung der grenzübergreifenden geologischen </a:t>
            </a:r>
            <a:r>
              <a:rPr lang="cs-CZ" sz="2600" dirty="0" smtClean="0">
                <a:ea typeface="+mn-ea"/>
                <a:cs typeface="+mn-cs"/>
              </a:rPr>
              <a:t>Karte</a:t>
            </a:r>
            <a:endParaRPr lang="de-DE" sz="2600" dirty="0">
              <a:ea typeface="+mn-ea"/>
              <a:cs typeface="+mn-cs"/>
            </a:endParaRPr>
          </a:p>
        </p:txBody>
      </p:sp>
    </p:spTree>
    <p:extLst>
      <p:ext uri="{BB962C8B-B14F-4D97-AF65-F5344CB8AC3E}">
        <p14:creationId xmlns:p14="http://schemas.microsoft.com/office/powerpoint/2010/main" val="3370010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olienmaster">
  <a:themeElements>
    <a:clrScheme name="2_Folienmaster 1">
      <a:dk1>
        <a:srgbClr val="333333"/>
      </a:dk1>
      <a:lt1>
        <a:srgbClr val="FFFFFF"/>
      </a:lt1>
      <a:dk2>
        <a:srgbClr val="000000"/>
      </a:dk2>
      <a:lt2>
        <a:srgbClr val="747678"/>
      </a:lt2>
      <a:accent1>
        <a:srgbClr val="008444"/>
      </a:accent1>
      <a:accent2>
        <a:srgbClr val="006751"/>
      </a:accent2>
      <a:accent3>
        <a:srgbClr val="FFFFFF"/>
      </a:accent3>
      <a:accent4>
        <a:srgbClr val="2A2A2A"/>
      </a:accent4>
      <a:accent5>
        <a:srgbClr val="AAC2B0"/>
      </a:accent5>
      <a:accent6>
        <a:srgbClr val="005D49"/>
      </a:accent6>
      <a:hlink>
        <a:srgbClr val="FFDC00"/>
      </a:hlink>
      <a:folHlink>
        <a:srgbClr val="C9CAC8"/>
      </a:folHlink>
    </a:clrScheme>
    <a:fontScheme name="2_Folienmaster">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Folienmaster 1">
        <a:dk1>
          <a:srgbClr val="333333"/>
        </a:dk1>
        <a:lt1>
          <a:srgbClr val="FFFFFF"/>
        </a:lt1>
        <a:dk2>
          <a:srgbClr val="000000"/>
        </a:dk2>
        <a:lt2>
          <a:srgbClr val="747678"/>
        </a:lt2>
        <a:accent1>
          <a:srgbClr val="008444"/>
        </a:accent1>
        <a:accent2>
          <a:srgbClr val="006751"/>
        </a:accent2>
        <a:accent3>
          <a:srgbClr val="FFFFFF"/>
        </a:accent3>
        <a:accent4>
          <a:srgbClr val="2A2A2A"/>
        </a:accent4>
        <a:accent5>
          <a:srgbClr val="AAC2B0"/>
        </a:accent5>
        <a:accent6>
          <a:srgbClr val="005D49"/>
        </a:accent6>
        <a:hlink>
          <a:srgbClr val="FFDC00"/>
        </a:hlink>
        <a:folHlink>
          <a:srgbClr val="C9CAC8"/>
        </a:folHlink>
      </a:clrScheme>
      <a:clrMap bg1="lt1" tx1="dk1" bg2="lt2" tx2="dk2" accent1="accent1" accent2="accent2" accent3="accent3" accent4="accent4" accent5="accent5" accent6="accent6" hlink="hlink" folHlink="folHlink"/>
    </a:extraClrScheme>
    <a:extraClrScheme>
      <a:clrScheme name="2_Folienmaster 2">
        <a:dk1>
          <a:srgbClr val="69BE28"/>
        </a:dk1>
        <a:lt1>
          <a:srgbClr val="FFFFFF"/>
        </a:lt1>
        <a:dk2>
          <a:srgbClr val="DD4814"/>
        </a:dk2>
        <a:lt2>
          <a:srgbClr val="981E32"/>
        </a:lt2>
        <a:accent1>
          <a:srgbClr val="FF7900"/>
        </a:accent1>
        <a:accent2>
          <a:srgbClr val="F8DE6E"/>
        </a:accent2>
        <a:accent3>
          <a:srgbClr val="FFFFFF"/>
        </a:accent3>
        <a:accent4>
          <a:srgbClr val="59A221"/>
        </a:accent4>
        <a:accent5>
          <a:srgbClr val="FFBEAA"/>
        </a:accent5>
        <a:accent6>
          <a:srgbClr val="E1C963"/>
        </a:accent6>
        <a:hlink>
          <a:srgbClr val="002664"/>
        </a:hlink>
        <a:folHlink>
          <a:srgbClr val="9B9B9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1925</Words>
  <Application>Microsoft Office PowerPoint</Application>
  <PresentationFormat>Bildschirmpräsentation (4:3)</PresentationFormat>
  <Paragraphs>269</Paragraphs>
  <Slides>38</Slides>
  <Notes>2</Notes>
  <HiddenSlides>2</HiddenSlides>
  <MMClips>0</MMClips>
  <ScaleCrop>false</ScaleCrop>
  <HeadingPairs>
    <vt:vector size="4" baseType="variant">
      <vt:variant>
        <vt:lpstr>Design</vt:lpstr>
      </vt:variant>
      <vt:variant>
        <vt:i4>3</vt:i4>
      </vt:variant>
      <vt:variant>
        <vt:lpstr>Folientitel</vt:lpstr>
      </vt:variant>
      <vt:variant>
        <vt:i4>38</vt:i4>
      </vt:variant>
    </vt:vector>
  </HeadingPairs>
  <TitlesOfParts>
    <vt:vector size="41" baseType="lpstr">
      <vt:lpstr>Motiv systému Office</vt:lpstr>
      <vt:lpstr>1_Motiv systému Office</vt:lpstr>
      <vt:lpstr>2_Folienmaster</vt:lpstr>
      <vt:lpstr>Zwischenkonferenz Grenzüberschreitende Zusammenarbeit zur Entwicklung des Eisenbahnverkehrs Sachsen – Tschechien  (Antragsnummer: 100283037)</vt:lpstr>
      <vt:lpstr>Arbeitsgruppe Geologie Projektpartner 1 und 4</vt:lpstr>
      <vt:lpstr>Aktivitäten der Arbeitsgruppe Geologie, Meilenstein 1 Činnosti pracovni skupiny geologiie, Milník 1</vt:lpstr>
      <vt:lpstr>Herangehen bei der Datensammlung, - analyse, -auswertung, Stanovení kriterií sběru dat, jejich analýza a vyhodnocení</vt:lpstr>
      <vt:lpstr>Analyse der recherchierten Unterlagen nach/  Analýza získaných podkladů dle  geologischen Inhalten (Fachgebiete, Besonderheiten) /       geologických obsahů (odbornost, odlišnost)   Zusammenfassung der Ergebnisse in einer Tabelle /  Shrnutí výsledků do tabulky   mit Angaben zur Verfügbarkeit und zum Fundort /        s údaji o dostupnosti  a o nalezišti   Charakterisierung nach maßgeblichen geologischen Inhalten        mittels Kurzbezeichungen zum schnelleren Wiederfinden /  charakteristickcých geologických obsahů pomocí krátkých popisků            (pro rychlejší vyhledání) </vt:lpstr>
      <vt:lpstr>PowerPoint-Präsentation</vt:lpstr>
      <vt:lpstr>Recherche zu Raumordnerischen Nutzungskonflikten / Rešerše možných rizik v územním plánování</vt:lpstr>
      <vt:lpstr> Raumordnerische Nutzungskonflikte / střety zájmů </vt:lpstr>
      <vt:lpstr>Grundlagenarbeit für das methodische Vorgehen im Vorfeld der Erarbeitung der grenzübergreifenden geologischen Karte</vt:lpstr>
      <vt:lpstr>Grundlagenarbeit für das methodische Vorgehen im Vorfeld der Erarbeitung der grenzübergreifenden geologischen Karte</vt:lpstr>
      <vt:lpstr>PowerPoint-Präsentation</vt:lpstr>
      <vt:lpstr>Erarbeitung der grenzüberschreitenden geologischen Karte  und der Legende / Vypracování přeshraniční geologické mapy a legendy</vt:lpstr>
      <vt:lpstr>Erarbeitung der grenzüberschreitenden geologischen Karte  und der Legende / Vypracování přeshraniční geologické mapy a legendy</vt:lpstr>
      <vt:lpstr>Erarbeitung der grenzüberschreitenden geologischen Karte  und der Legende</vt:lpstr>
      <vt:lpstr>Geländeuntersuchungen /Kartierung 05-07/2017</vt:lpstr>
      <vt:lpstr>Erarbeitung der grenzüberschreitenden geologischen Spezialkarte und der Legende</vt:lpstr>
      <vt:lpstr>PowerPoint-Präsentation</vt:lpstr>
      <vt:lpstr>Geophysikalische Untersuchungen</vt:lpstr>
      <vt:lpstr>Gemeinsame Geländearbeiten – geoelektrische Messungen</vt:lpstr>
      <vt:lpstr>PowerPoint-Präsentation</vt:lpstr>
      <vt:lpstr>Geophysikalische Untersuchungen an der Struktur Börnersdorf</vt:lpstr>
      <vt:lpstr>Geophysikalische Untersuchungen an der Struktur Börnersdorf</vt:lpstr>
      <vt:lpstr>Geophysikalische Untersuchungen</vt:lpstr>
      <vt:lpstr>Geophysikalische Untersuchungen</vt:lpstr>
      <vt:lpstr>Aktivitäten der Arbeitsgruppe Geologie, Meilenstein 2 / 3 Činnosti pracovni skupiny geologiie, Milník  2 / 3</vt:lpstr>
      <vt:lpstr>Geophysikalische Messungen bis 2018 zur Klärung von Störungsverläufen / Geofysikální průzkum v průběhu roku 2018 pro objasnění poruchových zón</vt:lpstr>
      <vt:lpstr>PowerPoint-Präsentation</vt:lpstr>
      <vt:lpstr>Aktivitäten im Q4 / 2018</vt:lpstr>
      <vt:lpstr>Kartierungsarbeiten (Juli/August 2018) Struktur Börnersdorf, Struktur Petrovice-Döbra, Gottleubatal</vt:lpstr>
      <vt:lpstr>PowerPoint-Präsentation</vt:lpstr>
      <vt:lpstr>Kartierungsarbeiten  Fotodokumentation und Karte der Nassstellen</vt:lpstr>
      <vt:lpstr>Kartierungsarbeiten in 2018</vt:lpstr>
      <vt:lpstr>Arbeitstreffen Sächsische Landestalsperrenverwaltung mit LfULG (28. August 2018) Begehung der Talsperrenmauer (außen und innen)</vt:lpstr>
      <vt:lpstr>PowerPoint-Präsentation</vt:lpstr>
      <vt:lpstr>Trinkwassertalsperre Gottleuba</vt:lpstr>
      <vt:lpstr>Ausblick auf 2019 – Schurfarbeiten im Bereich der Störungszone Petrovice-Döbra</vt:lpstr>
      <vt:lpstr>Vorbreitende Arbeiten für das gemeinsame grenzübergreifende  3 –D Modell</vt:lpstr>
      <vt:lpstr>Öffentlichkeitsarbeit</vt:lpstr>
    </vt:vector>
  </TitlesOfParts>
  <Company>SŽDC s.o.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Tvrdá Alena</dc:creator>
  <cp:lastModifiedBy>Kulikov, Sabine - LfULG</cp:lastModifiedBy>
  <cp:revision>125</cp:revision>
  <dcterms:created xsi:type="dcterms:W3CDTF">2017-05-05T06:41:19Z</dcterms:created>
  <dcterms:modified xsi:type="dcterms:W3CDTF">2018-10-25T07:19:55Z</dcterms:modified>
</cp:coreProperties>
</file>